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9975" cy="42808525"/>
  <p:notesSz cx="29816425" cy="42344975"/>
  <p:defaultTextStyle>
    <a:defPPr>
      <a:defRPr lang="ja-JP"/>
    </a:defPPr>
    <a:lvl1pPr marL="0" algn="l" defTabSz="3630442" rtl="0" eaLnBrk="1" latinLnBrk="0" hangingPunct="1">
      <a:defRPr kumimoji="1" sz="7147" kern="1200">
        <a:solidFill>
          <a:schemeClr val="tx1"/>
        </a:solidFill>
        <a:latin typeface="+mn-lt"/>
        <a:ea typeface="+mn-ea"/>
        <a:cs typeface="+mn-cs"/>
      </a:defRPr>
    </a:lvl1pPr>
    <a:lvl2pPr marL="1815221" algn="l" defTabSz="3630442" rtl="0" eaLnBrk="1" latinLnBrk="0" hangingPunct="1">
      <a:defRPr kumimoji="1" sz="7147" kern="1200">
        <a:solidFill>
          <a:schemeClr val="tx1"/>
        </a:solidFill>
        <a:latin typeface="+mn-lt"/>
        <a:ea typeface="+mn-ea"/>
        <a:cs typeface="+mn-cs"/>
      </a:defRPr>
    </a:lvl2pPr>
    <a:lvl3pPr marL="3630442" algn="l" defTabSz="3630442" rtl="0" eaLnBrk="1" latinLnBrk="0" hangingPunct="1">
      <a:defRPr kumimoji="1" sz="7147" kern="1200">
        <a:solidFill>
          <a:schemeClr val="tx1"/>
        </a:solidFill>
        <a:latin typeface="+mn-lt"/>
        <a:ea typeface="+mn-ea"/>
        <a:cs typeface="+mn-cs"/>
      </a:defRPr>
    </a:lvl3pPr>
    <a:lvl4pPr marL="5445663" algn="l" defTabSz="3630442" rtl="0" eaLnBrk="1" latinLnBrk="0" hangingPunct="1">
      <a:defRPr kumimoji="1" sz="7147" kern="1200">
        <a:solidFill>
          <a:schemeClr val="tx1"/>
        </a:solidFill>
        <a:latin typeface="+mn-lt"/>
        <a:ea typeface="+mn-ea"/>
        <a:cs typeface="+mn-cs"/>
      </a:defRPr>
    </a:lvl4pPr>
    <a:lvl5pPr marL="7260885" algn="l" defTabSz="3630442" rtl="0" eaLnBrk="1" latinLnBrk="0" hangingPunct="1">
      <a:defRPr kumimoji="1" sz="7147" kern="1200">
        <a:solidFill>
          <a:schemeClr val="tx1"/>
        </a:solidFill>
        <a:latin typeface="+mn-lt"/>
        <a:ea typeface="+mn-ea"/>
        <a:cs typeface="+mn-cs"/>
      </a:defRPr>
    </a:lvl5pPr>
    <a:lvl6pPr marL="9076106" algn="l" defTabSz="3630442" rtl="0" eaLnBrk="1" latinLnBrk="0" hangingPunct="1">
      <a:defRPr kumimoji="1" sz="7147" kern="1200">
        <a:solidFill>
          <a:schemeClr val="tx1"/>
        </a:solidFill>
        <a:latin typeface="+mn-lt"/>
        <a:ea typeface="+mn-ea"/>
        <a:cs typeface="+mn-cs"/>
      </a:defRPr>
    </a:lvl6pPr>
    <a:lvl7pPr marL="10891327" algn="l" defTabSz="3630442" rtl="0" eaLnBrk="1" latinLnBrk="0" hangingPunct="1">
      <a:defRPr kumimoji="1" sz="7147" kern="1200">
        <a:solidFill>
          <a:schemeClr val="tx1"/>
        </a:solidFill>
        <a:latin typeface="+mn-lt"/>
        <a:ea typeface="+mn-ea"/>
        <a:cs typeface="+mn-cs"/>
      </a:defRPr>
    </a:lvl7pPr>
    <a:lvl8pPr marL="12706548" algn="l" defTabSz="3630442" rtl="0" eaLnBrk="1" latinLnBrk="0" hangingPunct="1">
      <a:defRPr kumimoji="1" sz="7147" kern="1200">
        <a:solidFill>
          <a:schemeClr val="tx1"/>
        </a:solidFill>
        <a:latin typeface="+mn-lt"/>
        <a:ea typeface="+mn-ea"/>
        <a:cs typeface="+mn-cs"/>
      </a:defRPr>
    </a:lvl8pPr>
    <a:lvl9pPr marL="14521769" algn="l" defTabSz="3630442" rtl="0" eaLnBrk="1" latinLnBrk="0" hangingPunct="1">
      <a:defRPr kumimoji="1" sz="71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3">
          <p15:clr>
            <a:srgbClr val="A4A3A4"/>
          </p15:clr>
        </p15:guide>
        <p15:guide id="2" pos="9535">
          <p15:clr>
            <a:srgbClr val="A4A3A4"/>
          </p15:clr>
        </p15:guide>
        <p15:guide id="3" orient="horz" pos="13483">
          <p15:clr>
            <a:srgbClr val="A4A3A4"/>
          </p15:clr>
        </p15:guide>
        <p15:guide id="4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CCCC"/>
    <a:srgbClr val="FFCCFF"/>
    <a:srgbClr val="0000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1" autoAdjust="0"/>
    <p:restoredTop sz="94660"/>
  </p:normalViewPr>
  <p:slideViewPr>
    <p:cSldViewPr snapToGrid="0">
      <p:cViewPr varScale="1">
        <p:scale>
          <a:sx n="13" d="100"/>
          <a:sy n="13" d="100"/>
        </p:scale>
        <p:origin x="3005" y="130"/>
      </p:cViewPr>
      <p:guideLst>
        <p:guide orient="horz" pos="14163"/>
        <p:guide pos="9535"/>
        <p:guide orient="horz" pos="13483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0740;&#31350;&#23460;\&#24490;&#29872;&#22120;&#12464;&#12521;&#12501;\ADI20130909175337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2186214003432775E-2"/>
          <c:y val="4.3846445682705959E-2"/>
          <c:w val="0.95781378599656708"/>
          <c:h val="0.85714020902151444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ADI20130909175337!$F$205:$F$608</c:f>
              <c:numCache>
                <c:formatCode>General</c:formatCode>
                <c:ptCount val="404"/>
                <c:pt idx="0">
                  <c:v>20</c:v>
                </c:pt>
                <c:pt idx="1">
                  <c:v>20.100000000000001</c:v>
                </c:pt>
                <c:pt idx="2">
                  <c:v>20.2</c:v>
                </c:pt>
                <c:pt idx="3">
                  <c:v>20.3</c:v>
                </c:pt>
                <c:pt idx="4">
                  <c:v>20.399999999999999</c:v>
                </c:pt>
                <c:pt idx="5">
                  <c:v>20.5</c:v>
                </c:pt>
                <c:pt idx="6">
                  <c:v>20.6</c:v>
                </c:pt>
                <c:pt idx="7">
                  <c:v>20.7</c:v>
                </c:pt>
                <c:pt idx="8">
                  <c:v>20.8</c:v>
                </c:pt>
                <c:pt idx="9">
                  <c:v>20.9</c:v>
                </c:pt>
                <c:pt idx="10">
                  <c:v>21</c:v>
                </c:pt>
                <c:pt idx="11">
                  <c:v>21.1</c:v>
                </c:pt>
                <c:pt idx="12">
                  <c:v>21.2</c:v>
                </c:pt>
                <c:pt idx="13">
                  <c:v>21.3</c:v>
                </c:pt>
                <c:pt idx="14">
                  <c:v>21.4</c:v>
                </c:pt>
                <c:pt idx="15">
                  <c:v>21.5</c:v>
                </c:pt>
                <c:pt idx="16">
                  <c:v>21.6</c:v>
                </c:pt>
                <c:pt idx="17">
                  <c:v>21.7</c:v>
                </c:pt>
                <c:pt idx="18">
                  <c:v>21.8</c:v>
                </c:pt>
                <c:pt idx="19">
                  <c:v>21.9</c:v>
                </c:pt>
                <c:pt idx="20">
                  <c:v>22</c:v>
                </c:pt>
                <c:pt idx="21">
                  <c:v>22.1</c:v>
                </c:pt>
                <c:pt idx="22">
                  <c:v>22.2</c:v>
                </c:pt>
                <c:pt idx="23">
                  <c:v>22.3</c:v>
                </c:pt>
                <c:pt idx="24">
                  <c:v>22.4</c:v>
                </c:pt>
                <c:pt idx="25">
                  <c:v>22.5</c:v>
                </c:pt>
                <c:pt idx="26">
                  <c:v>22.6</c:v>
                </c:pt>
                <c:pt idx="27">
                  <c:v>22.7</c:v>
                </c:pt>
                <c:pt idx="28">
                  <c:v>22.8</c:v>
                </c:pt>
                <c:pt idx="29">
                  <c:v>22.9</c:v>
                </c:pt>
                <c:pt idx="30">
                  <c:v>23</c:v>
                </c:pt>
                <c:pt idx="31">
                  <c:v>23.1</c:v>
                </c:pt>
                <c:pt idx="32">
                  <c:v>23.2</c:v>
                </c:pt>
                <c:pt idx="33">
                  <c:v>23.3</c:v>
                </c:pt>
                <c:pt idx="34">
                  <c:v>23.4</c:v>
                </c:pt>
                <c:pt idx="35">
                  <c:v>23.5</c:v>
                </c:pt>
                <c:pt idx="36">
                  <c:v>23.6</c:v>
                </c:pt>
                <c:pt idx="37">
                  <c:v>23.7</c:v>
                </c:pt>
                <c:pt idx="38">
                  <c:v>23.8</c:v>
                </c:pt>
                <c:pt idx="39">
                  <c:v>23.9</c:v>
                </c:pt>
                <c:pt idx="40">
                  <c:v>24</c:v>
                </c:pt>
                <c:pt idx="41">
                  <c:v>24.1</c:v>
                </c:pt>
                <c:pt idx="42">
                  <c:v>24.2</c:v>
                </c:pt>
                <c:pt idx="43">
                  <c:v>24.3</c:v>
                </c:pt>
                <c:pt idx="44">
                  <c:v>24.4</c:v>
                </c:pt>
                <c:pt idx="45">
                  <c:v>24.5</c:v>
                </c:pt>
                <c:pt idx="46">
                  <c:v>24.6</c:v>
                </c:pt>
                <c:pt idx="47">
                  <c:v>24.7</c:v>
                </c:pt>
                <c:pt idx="48">
                  <c:v>24.8</c:v>
                </c:pt>
                <c:pt idx="49">
                  <c:v>24.9</c:v>
                </c:pt>
                <c:pt idx="50">
                  <c:v>25</c:v>
                </c:pt>
                <c:pt idx="51">
                  <c:v>25.1</c:v>
                </c:pt>
                <c:pt idx="52">
                  <c:v>25.2</c:v>
                </c:pt>
                <c:pt idx="53">
                  <c:v>25.3</c:v>
                </c:pt>
                <c:pt idx="54">
                  <c:v>25.4</c:v>
                </c:pt>
                <c:pt idx="55">
                  <c:v>25.5</c:v>
                </c:pt>
                <c:pt idx="56">
                  <c:v>25.6</c:v>
                </c:pt>
                <c:pt idx="57">
                  <c:v>25.7</c:v>
                </c:pt>
                <c:pt idx="58">
                  <c:v>25.8</c:v>
                </c:pt>
                <c:pt idx="59">
                  <c:v>25.9</c:v>
                </c:pt>
                <c:pt idx="60">
                  <c:v>26</c:v>
                </c:pt>
                <c:pt idx="61">
                  <c:v>26.1</c:v>
                </c:pt>
                <c:pt idx="62">
                  <c:v>26.2</c:v>
                </c:pt>
                <c:pt idx="63">
                  <c:v>26.3</c:v>
                </c:pt>
                <c:pt idx="64">
                  <c:v>26.4</c:v>
                </c:pt>
                <c:pt idx="65">
                  <c:v>26.5</c:v>
                </c:pt>
                <c:pt idx="66">
                  <c:v>26.6</c:v>
                </c:pt>
                <c:pt idx="67">
                  <c:v>26.7</c:v>
                </c:pt>
                <c:pt idx="68">
                  <c:v>26.8</c:v>
                </c:pt>
                <c:pt idx="69">
                  <c:v>26.9</c:v>
                </c:pt>
                <c:pt idx="70">
                  <c:v>27</c:v>
                </c:pt>
                <c:pt idx="71">
                  <c:v>27.1</c:v>
                </c:pt>
                <c:pt idx="72">
                  <c:v>27.2</c:v>
                </c:pt>
                <c:pt idx="73">
                  <c:v>27.3</c:v>
                </c:pt>
                <c:pt idx="74">
                  <c:v>27.4</c:v>
                </c:pt>
                <c:pt idx="75">
                  <c:v>27.5</c:v>
                </c:pt>
                <c:pt idx="76">
                  <c:v>27.6</c:v>
                </c:pt>
                <c:pt idx="77">
                  <c:v>27.7</c:v>
                </c:pt>
                <c:pt idx="78">
                  <c:v>27.8</c:v>
                </c:pt>
                <c:pt idx="79">
                  <c:v>27.9</c:v>
                </c:pt>
                <c:pt idx="80">
                  <c:v>28</c:v>
                </c:pt>
                <c:pt idx="81">
                  <c:v>28.1</c:v>
                </c:pt>
                <c:pt idx="82">
                  <c:v>28.2</c:v>
                </c:pt>
                <c:pt idx="83">
                  <c:v>28.3</c:v>
                </c:pt>
                <c:pt idx="84">
                  <c:v>28.4</c:v>
                </c:pt>
                <c:pt idx="85">
                  <c:v>28.5</c:v>
                </c:pt>
                <c:pt idx="86">
                  <c:v>28.6</c:v>
                </c:pt>
                <c:pt idx="87">
                  <c:v>28.7</c:v>
                </c:pt>
                <c:pt idx="88">
                  <c:v>28.8</c:v>
                </c:pt>
                <c:pt idx="89">
                  <c:v>28.9</c:v>
                </c:pt>
                <c:pt idx="90">
                  <c:v>29</c:v>
                </c:pt>
                <c:pt idx="91">
                  <c:v>29.1</c:v>
                </c:pt>
                <c:pt idx="92">
                  <c:v>29.2</c:v>
                </c:pt>
                <c:pt idx="93">
                  <c:v>29.3</c:v>
                </c:pt>
                <c:pt idx="94">
                  <c:v>29.4</c:v>
                </c:pt>
                <c:pt idx="95">
                  <c:v>29.5</c:v>
                </c:pt>
                <c:pt idx="96">
                  <c:v>29.6</c:v>
                </c:pt>
                <c:pt idx="97">
                  <c:v>29.7</c:v>
                </c:pt>
                <c:pt idx="98">
                  <c:v>29.8</c:v>
                </c:pt>
                <c:pt idx="99">
                  <c:v>29.9</c:v>
                </c:pt>
                <c:pt idx="100">
                  <c:v>30</c:v>
                </c:pt>
                <c:pt idx="101">
                  <c:v>30.1</c:v>
                </c:pt>
                <c:pt idx="102">
                  <c:v>30.2</c:v>
                </c:pt>
                <c:pt idx="103">
                  <c:v>30.3</c:v>
                </c:pt>
                <c:pt idx="104">
                  <c:v>30.4</c:v>
                </c:pt>
                <c:pt idx="105">
                  <c:v>30.5</c:v>
                </c:pt>
                <c:pt idx="106">
                  <c:v>30.6</c:v>
                </c:pt>
                <c:pt idx="107">
                  <c:v>30.7</c:v>
                </c:pt>
                <c:pt idx="108">
                  <c:v>30.8</c:v>
                </c:pt>
                <c:pt idx="109">
                  <c:v>30.9</c:v>
                </c:pt>
                <c:pt idx="110">
                  <c:v>31</c:v>
                </c:pt>
                <c:pt idx="111">
                  <c:v>31.1</c:v>
                </c:pt>
                <c:pt idx="112">
                  <c:v>31.2</c:v>
                </c:pt>
                <c:pt idx="113">
                  <c:v>31.3</c:v>
                </c:pt>
                <c:pt idx="114">
                  <c:v>31.4</c:v>
                </c:pt>
                <c:pt idx="115">
                  <c:v>31.5</c:v>
                </c:pt>
                <c:pt idx="116">
                  <c:v>31.6</c:v>
                </c:pt>
                <c:pt idx="117">
                  <c:v>31.7</c:v>
                </c:pt>
                <c:pt idx="118">
                  <c:v>31.8</c:v>
                </c:pt>
                <c:pt idx="119">
                  <c:v>31.9</c:v>
                </c:pt>
                <c:pt idx="120">
                  <c:v>32</c:v>
                </c:pt>
                <c:pt idx="121">
                  <c:v>32.1</c:v>
                </c:pt>
                <c:pt idx="122">
                  <c:v>32.200000000000003</c:v>
                </c:pt>
                <c:pt idx="123">
                  <c:v>32.300000000000004</c:v>
                </c:pt>
                <c:pt idx="124">
                  <c:v>32.4</c:v>
                </c:pt>
                <c:pt idx="125">
                  <c:v>32.5</c:v>
                </c:pt>
                <c:pt idx="126">
                  <c:v>32.6</c:v>
                </c:pt>
                <c:pt idx="127">
                  <c:v>32.700000000000003</c:v>
                </c:pt>
                <c:pt idx="128">
                  <c:v>32.800000000000004</c:v>
                </c:pt>
                <c:pt idx="129">
                  <c:v>32.9</c:v>
                </c:pt>
                <c:pt idx="130">
                  <c:v>33</c:v>
                </c:pt>
                <c:pt idx="131">
                  <c:v>33.1</c:v>
                </c:pt>
                <c:pt idx="132">
                  <c:v>33.200000000000003</c:v>
                </c:pt>
                <c:pt idx="133">
                  <c:v>33.300000000000004</c:v>
                </c:pt>
                <c:pt idx="134">
                  <c:v>33.4</c:v>
                </c:pt>
                <c:pt idx="135">
                  <c:v>33.5</c:v>
                </c:pt>
                <c:pt idx="136">
                  <c:v>33.6</c:v>
                </c:pt>
                <c:pt idx="137">
                  <c:v>33.700000000000003</c:v>
                </c:pt>
                <c:pt idx="138">
                  <c:v>33.800000000000004</c:v>
                </c:pt>
                <c:pt idx="139">
                  <c:v>33.9</c:v>
                </c:pt>
                <c:pt idx="140">
                  <c:v>34</c:v>
                </c:pt>
                <c:pt idx="141">
                  <c:v>34.1</c:v>
                </c:pt>
                <c:pt idx="142">
                  <c:v>34.200000000000003</c:v>
                </c:pt>
                <c:pt idx="143">
                  <c:v>34.300000000000004</c:v>
                </c:pt>
                <c:pt idx="144">
                  <c:v>34.4</c:v>
                </c:pt>
                <c:pt idx="145">
                  <c:v>34.5</c:v>
                </c:pt>
                <c:pt idx="146">
                  <c:v>34.6</c:v>
                </c:pt>
                <c:pt idx="147">
                  <c:v>34.700000000000003</c:v>
                </c:pt>
                <c:pt idx="148">
                  <c:v>34.800000000000004</c:v>
                </c:pt>
                <c:pt idx="149">
                  <c:v>34.9</c:v>
                </c:pt>
                <c:pt idx="150">
                  <c:v>35</c:v>
                </c:pt>
                <c:pt idx="151">
                  <c:v>35.1</c:v>
                </c:pt>
                <c:pt idx="152">
                  <c:v>35.200000000000003</c:v>
                </c:pt>
                <c:pt idx="153">
                  <c:v>35.300000000000004</c:v>
                </c:pt>
                <c:pt idx="154">
                  <c:v>35.4</c:v>
                </c:pt>
                <c:pt idx="155">
                  <c:v>35.5</c:v>
                </c:pt>
                <c:pt idx="156">
                  <c:v>35.6</c:v>
                </c:pt>
                <c:pt idx="157">
                  <c:v>35.700000000000003</c:v>
                </c:pt>
                <c:pt idx="158">
                  <c:v>35.800000000000004</c:v>
                </c:pt>
                <c:pt idx="159">
                  <c:v>35.9</c:v>
                </c:pt>
                <c:pt idx="160">
                  <c:v>36</c:v>
                </c:pt>
                <c:pt idx="161">
                  <c:v>36.1</c:v>
                </c:pt>
                <c:pt idx="162">
                  <c:v>36.200000000000003</c:v>
                </c:pt>
                <c:pt idx="163">
                  <c:v>36.300000000000004</c:v>
                </c:pt>
                <c:pt idx="164">
                  <c:v>36.4</c:v>
                </c:pt>
                <c:pt idx="165">
                  <c:v>36.5</c:v>
                </c:pt>
                <c:pt idx="166">
                  <c:v>36.6</c:v>
                </c:pt>
                <c:pt idx="167">
                  <c:v>36.700000000000003</c:v>
                </c:pt>
                <c:pt idx="168">
                  <c:v>36.800000000000004</c:v>
                </c:pt>
                <c:pt idx="169">
                  <c:v>36.9</c:v>
                </c:pt>
                <c:pt idx="170">
                  <c:v>37</c:v>
                </c:pt>
                <c:pt idx="171">
                  <c:v>37.1</c:v>
                </c:pt>
                <c:pt idx="172">
                  <c:v>37.200000000000003</c:v>
                </c:pt>
                <c:pt idx="173">
                  <c:v>37.300000000000004</c:v>
                </c:pt>
                <c:pt idx="174">
                  <c:v>37.4</c:v>
                </c:pt>
                <c:pt idx="175">
                  <c:v>37.5</c:v>
                </c:pt>
                <c:pt idx="176">
                  <c:v>37.6</c:v>
                </c:pt>
                <c:pt idx="177">
                  <c:v>37.700000000000003</c:v>
                </c:pt>
                <c:pt idx="178">
                  <c:v>37.800000000000004</c:v>
                </c:pt>
                <c:pt idx="179">
                  <c:v>37.9</c:v>
                </c:pt>
                <c:pt idx="180">
                  <c:v>38</c:v>
                </c:pt>
                <c:pt idx="181">
                  <c:v>38.1</c:v>
                </c:pt>
                <c:pt idx="182">
                  <c:v>38.200000000000003</c:v>
                </c:pt>
                <c:pt idx="183">
                  <c:v>38.300000000000004</c:v>
                </c:pt>
                <c:pt idx="184">
                  <c:v>38.4</c:v>
                </c:pt>
                <c:pt idx="185">
                  <c:v>38.5</c:v>
                </c:pt>
                <c:pt idx="186">
                  <c:v>38.6</c:v>
                </c:pt>
                <c:pt idx="187">
                  <c:v>38.700000000000003</c:v>
                </c:pt>
                <c:pt idx="188">
                  <c:v>38.800000000000004</c:v>
                </c:pt>
                <c:pt idx="189">
                  <c:v>38.9</c:v>
                </c:pt>
                <c:pt idx="190">
                  <c:v>39</c:v>
                </c:pt>
                <c:pt idx="191">
                  <c:v>39.1</c:v>
                </c:pt>
                <c:pt idx="192">
                  <c:v>39.200000000000003</c:v>
                </c:pt>
                <c:pt idx="193">
                  <c:v>39.300000000000004</c:v>
                </c:pt>
                <c:pt idx="194">
                  <c:v>39.4</c:v>
                </c:pt>
                <c:pt idx="195">
                  <c:v>39.5</c:v>
                </c:pt>
                <c:pt idx="196">
                  <c:v>39.6</c:v>
                </c:pt>
                <c:pt idx="197">
                  <c:v>39.700000000000003</c:v>
                </c:pt>
                <c:pt idx="198">
                  <c:v>39.800000000000004</c:v>
                </c:pt>
                <c:pt idx="199">
                  <c:v>39.9</c:v>
                </c:pt>
                <c:pt idx="200">
                  <c:v>40</c:v>
                </c:pt>
                <c:pt idx="201">
                  <c:v>40.1</c:v>
                </c:pt>
                <c:pt idx="202">
                  <c:v>40.200000000000003</c:v>
                </c:pt>
                <c:pt idx="203">
                  <c:v>40.300000000000004</c:v>
                </c:pt>
                <c:pt idx="204">
                  <c:v>40.4</c:v>
                </c:pt>
                <c:pt idx="205">
                  <c:v>40.5</c:v>
                </c:pt>
                <c:pt idx="206">
                  <c:v>40.6</c:v>
                </c:pt>
                <c:pt idx="207">
                  <c:v>40.700000000000003</c:v>
                </c:pt>
                <c:pt idx="208">
                  <c:v>40.800000000000004</c:v>
                </c:pt>
                <c:pt idx="209">
                  <c:v>40.9</c:v>
                </c:pt>
                <c:pt idx="210">
                  <c:v>41</c:v>
                </c:pt>
                <c:pt idx="211">
                  <c:v>41.1</c:v>
                </c:pt>
                <c:pt idx="212">
                  <c:v>41.2</c:v>
                </c:pt>
                <c:pt idx="213">
                  <c:v>41.3</c:v>
                </c:pt>
                <c:pt idx="214">
                  <c:v>41.4</c:v>
                </c:pt>
                <c:pt idx="215">
                  <c:v>41.5</c:v>
                </c:pt>
                <c:pt idx="216">
                  <c:v>41.6</c:v>
                </c:pt>
                <c:pt idx="217">
                  <c:v>41.7</c:v>
                </c:pt>
                <c:pt idx="218">
                  <c:v>41.8</c:v>
                </c:pt>
                <c:pt idx="219">
                  <c:v>41.9</c:v>
                </c:pt>
                <c:pt idx="220">
                  <c:v>42</c:v>
                </c:pt>
                <c:pt idx="221">
                  <c:v>42.1</c:v>
                </c:pt>
                <c:pt idx="222">
                  <c:v>42.2</c:v>
                </c:pt>
                <c:pt idx="223">
                  <c:v>42.3</c:v>
                </c:pt>
                <c:pt idx="224">
                  <c:v>42.4</c:v>
                </c:pt>
                <c:pt idx="225">
                  <c:v>42.5</c:v>
                </c:pt>
                <c:pt idx="226">
                  <c:v>42.6</c:v>
                </c:pt>
                <c:pt idx="227">
                  <c:v>42.7</c:v>
                </c:pt>
                <c:pt idx="228">
                  <c:v>42.8</c:v>
                </c:pt>
                <c:pt idx="229">
                  <c:v>42.9</c:v>
                </c:pt>
                <c:pt idx="230">
                  <c:v>43</c:v>
                </c:pt>
                <c:pt idx="231">
                  <c:v>43.1</c:v>
                </c:pt>
                <c:pt idx="232">
                  <c:v>43.2</c:v>
                </c:pt>
                <c:pt idx="233">
                  <c:v>43.3</c:v>
                </c:pt>
                <c:pt idx="234">
                  <c:v>43.4</c:v>
                </c:pt>
                <c:pt idx="235">
                  <c:v>43.5</c:v>
                </c:pt>
                <c:pt idx="236">
                  <c:v>43.6</c:v>
                </c:pt>
                <c:pt idx="237">
                  <c:v>43.7</c:v>
                </c:pt>
                <c:pt idx="238">
                  <c:v>43.8</c:v>
                </c:pt>
                <c:pt idx="239">
                  <c:v>43.9</c:v>
                </c:pt>
                <c:pt idx="240">
                  <c:v>44</c:v>
                </c:pt>
                <c:pt idx="241">
                  <c:v>44.1</c:v>
                </c:pt>
                <c:pt idx="242">
                  <c:v>44.2</c:v>
                </c:pt>
                <c:pt idx="243">
                  <c:v>44.3</c:v>
                </c:pt>
                <c:pt idx="244">
                  <c:v>44.4</c:v>
                </c:pt>
                <c:pt idx="245">
                  <c:v>44.5</c:v>
                </c:pt>
                <c:pt idx="246">
                  <c:v>44.6</c:v>
                </c:pt>
                <c:pt idx="247">
                  <c:v>44.7</c:v>
                </c:pt>
                <c:pt idx="248">
                  <c:v>44.8</c:v>
                </c:pt>
                <c:pt idx="249">
                  <c:v>44.9</c:v>
                </c:pt>
                <c:pt idx="250">
                  <c:v>45</c:v>
                </c:pt>
                <c:pt idx="251">
                  <c:v>45.1</c:v>
                </c:pt>
                <c:pt idx="252">
                  <c:v>45.2</c:v>
                </c:pt>
                <c:pt idx="253">
                  <c:v>45.3</c:v>
                </c:pt>
                <c:pt idx="254">
                  <c:v>45.4</c:v>
                </c:pt>
                <c:pt idx="255">
                  <c:v>45.5</c:v>
                </c:pt>
                <c:pt idx="256">
                  <c:v>45.6</c:v>
                </c:pt>
                <c:pt idx="257">
                  <c:v>45.7</c:v>
                </c:pt>
                <c:pt idx="258">
                  <c:v>45.8</c:v>
                </c:pt>
                <c:pt idx="259">
                  <c:v>45.9</c:v>
                </c:pt>
                <c:pt idx="260">
                  <c:v>46</c:v>
                </c:pt>
                <c:pt idx="261">
                  <c:v>46.1</c:v>
                </c:pt>
                <c:pt idx="262">
                  <c:v>46.2</c:v>
                </c:pt>
                <c:pt idx="263">
                  <c:v>46.3</c:v>
                </c:pt>
                <c:pt idx="264">
                  <c:v>46.4</c:v>
                </c:pt>
                <c:pt idx="265">
                  <c:v>46.5</c:v>
                </c:pt>
                <c:pt idx="266">
                  <c:v>46.6</c:v>
                </c:pt>
                <c:pt idx="267">
                  <c:v>46.7</c:v>
                </c:pt>
                <c:pt idx="268">
                  <c:v>46.8</c:v>
                </c:pt>
                <c:pt idx="269">
                  <c:v>46.9</c:v>
                </c:pt>
                <c:pt idx="270">
                  <c:v>47</c:v>
                </c:pt>
                <c:pt idx="271">
                  <c:v>47.1</c:v>
                </c:pt>
                <c:pt idx="272">
                  <c:v>47.2</c:v>
                </c:pt>
                <c:pt idx="273">
                  <c:v>47.3</c:v>
                </c:pt>
                <c:pt idx="274">
                  <c:v>47.4</c:v>
                </c:pt>
                <c:pt idx="275">
                  <c:v>47.5</c:v>
                </c:pt>
                <c:pt idx="276">
                  <c:v>47.6</c:v>
                </c:pt>
                <c:pt idx="277">
                  <c:v>47.7</c:v>
                </c:pt>
                <c:pt idx="278">
                  <c:v>47.8</c:v>
                </c:pt>
                <c:pt idx="279">
                  <c:v>47.9</c:v>
                </c:pt>
                <c:pt idx="280">
                  <c:v>48</c:v>
                </c:pt>
                <c:pt idx="281">
                  <c:v>48.1</c:v>
                </c:pt>
                <c:pt idx="282">
                  <c:v>48.2</c:v>
                </c:pt>
                <c:pt idx="283">
                  <c:v>48.3</c:v>
                </c:pt>
                <c:pt idx="284">
                  <c:v>48.4</c:v>
                </c:pt>
                <c:pt idx="285">
                  <c:v>48.5</c:v>
                </c:pt>
                <c:pt idx="286">
                  <c:v>48.6</c:v>
                </c:pt>
                <c:pt idx="287">
                  <c:v>48.7</c:v>
                </c:pt>
                <c:pt idx="288">
                  <c:v>48.8</c:v>
                </c:pt>
                <c:pt idx="289">
                  <c:v>48.9</c:v>
                </c:pt>
                <c:pt idx="290">
                  <c:v>49</c:v>
                </c:pt>
                <c:pt idx="291">
                  <c:v>49.1</c:v>
                </c:pt>
                <c:pt idx="292">
                  <c:v>49.2</c:v>
                </c:pt>
                <c:pt idx="293">
                  <c:v>49.3</c:v>
                </c:pt>
                <c:pt idx="294">
                  <c:v>49.4</c:v>
                </c:pt>
                <c:pt idx="295">
                  <c:v>49.5</c:v>
                </c:pt>
                <c:pt idx="296">
                  <c:v>49.6</c:v>
                </c:pt>
                <c:pt idx="297">
                  <c:v>49.7</c:v>
                </c:pt>
                <c:pt idx="298">
                  <c:v>49.8</c:v>
                </c:pt>
                <c:pt idx="299">
                  <c:v>49.9</c:v>
                </c:pt>
                <c:pt idx="300">
                  <c:v>50</c:v>
                </c:pt>
                <c:pt idx="301">
                  <c:v>50.1</c:v>
                </c:pt>
                <c:pt idx="302">
                  <c:v>50.2</c:v>
                </c:pt>
                <c:pt idx="303">
                  <c:v>50.3</c:v>
                </c:pt>
                <c:pt idx="304">
                  <c:v>50.4</c:v>
                </c:pt>
                <c:pt idx="305">
                  <c:v>50.5</c:v>
                </c:pt>
                <c:pt idx="306">
                  <c:v>50.6</c:v>
                </c:pt>
                <c:pt idx="307">
                  <c:v>50.7</c:v>
                </c:pt>
                <c:pt idx="308">
                  <c:v>50.8</c:v>
                </c:pt>
                <c:pt idx="309">
                  <c:v>50.9</c:v>
                </c:pt>
                <c:pt idx="310">
                  <c:v>51</c:v>
                </c:pt>
                <c:pt idx="311">
                  <c:v>51.1</c:v>
                </c:pt>
                <c:pt idx="312">
                  <c:v>51.2</c:v>
                </c:pt>
                <c:pt idx="313">
                  <c:v>51.3</c:v>
                </c:pt>
                <c:pt idx="314">
                  <c:v>51.4</c:v>
                </c:pt>
                <c:pt idx="315">
                  <c:v>51.5</c:v>
                </c:pt>
                <c:pt idx="316">
                  <c:v>51.6</c:v>
                </c:pt>
                <c:pt idx="317">
                  <c:v>51.7</c:v>
                </c:pt>
                <c:pt idx="318">
                  <c:v>51.8</c:v>
                </c:pt>
                <c:pt idx="319">
                  <c:v>51.9</c:v>
                </c:pt>
                <c:pt idx="320">
                  <c:v>52</c:v>
                </c:pt>
                <c:pt idx="321">
                  <c:v>52.1</c:v>
                </c:pt>
                <c:pt idx="322">
                  <c:v>52.2</c:v>
                </c:pt>
                <c:pt idx="323">
                  <c:v>52.3</c:v>
                </c:pt>
                <c:pt idx="324">
                  <c:v>52.4</c:v>
                </c:pt>
                <c:pt idx="325">
                  <c:v>52.5</c:v>
                </c:pt>
                <c:pt idx="326">
                  <c:v>52.6</c:v>
                </c:pt>
                <c:pt idx="327">
                  <c:v>52.7</c:v>
                </c:pt>
                <c:pt idx="328">
                  <c:v>52.8</c:v>
                </c:pt>
                <c:pt idx="329">
                  <c:v>52.9</c:v>
                </c:pt>
                <c:pt idx="330">
                  <c:v>53</c:v>
                </c:pt>
                <c:pt idx="331">
                  <c:v>53.1</c:v>
                </c:pt>
                <c:pt idx="332">
                  <c:v>53.2</c:v>
                </c:pt>
                <c:pt idx="333">
                  <c:v>53.3</c:v>
                </c:pt>
                <c:pt idx="334">
                  <c:v>53.4</c:v>
                </c:pt>
                <c:pt idx="335">
                  <c:v>53.5</c:v>
                </c:pt>
                <c:pt idx="336">
                  <c:v>53.6</c:v>
                </c:pt>
                <c:pt idx="337">
                  <c:v>53.7</c:v>
                </c:pt>
                <c:pt idx="338">
                  <c:v>53.8</c:v>
                </c:pt>
                <c:pt idx="339">
                  <c:v>53.9</c:v>
                </c:pt>
                <c:pt idx="340">
                  <c:v>54</c:v>
                </c:pt>
                <c:pt idx="341">
                  <c:v>54.1</c:v>
                </c:pt>
                <c:pt idx="342">
                  <c:v>54.2</c:v>
                </c:pt>
                <c:pt idx="343">
                  <c:v>54.3</c:v>
                </c:pt>
                <c:pt idx="344">
                  <c:v>54.4</c:v>
                </c:pt>
                <c:pt idx="345">
                  <c:v>54.5</c:v>
                </c:pt>
                <c:pt idx="346">
                  <c:v>54.6</c:v>
                </c:pt>
                <c:pt idx="347">
                  <c:v>54.7</c:v>
                </c:pt>
                <c:pt idx="348">
                  <c:v>54.8</c:v>
                </c:pt>
                <c:pt idx="349">
                  <c:v>54.9</c:v>
                </c:pt>
                <c:pt idx="350">
                  <c:v>55</c:v>
                </c:pt>
                <c:pt idx="351">
                  <c:v>55.1</c:v>
                </c:pt>
                <c:pt idx="352">
                  <c:v>55.2</c:v>
                </c:pt>
                <c:pt idx="353">
                  <c:v>55.3</c:v>
                </c:pt>
                <c:pt idx="354">
                  <c:v>55.4</c:v>
                </c:pt>
                <c:pt idx="355">
                  <c:v>55.5</c:v>
                </c:pt>
                <c:pt idx="356">
                  <c:v>55.6</c:v>
                </c:pt>
                <c:pt idx="357">
                  <c:v>55.7</c:v>
                </c:pt>
                <c:pt idx="358">
                  <c:v>55.8</c:v>
                </c:pt>
                <c:pt idx="359">
                  <c:v>55.9</c:v>
                </c:pt>
                <c:pt idx="360">
                  <c:v>56</c:v>
                </c:pt>
                <c:pt idx="361">
                  <c:v>56.1</c:v>
                </c:pt>
                <c:pt idx="362">
                  <c:v>56.2</c:v>
                </c:pt>
                <c:pt idx="363">
                  <c:v>56.3</c:v>
                </c:pt>
                <c:pt idx="364">
                  <c:v>56.4</c:v>
                </c:pt>
                <c:pt idx="365">
                  <c:v>56.5</c:v>
                </c:pt>
                <c:pt idx="366">
                  <c:v>56.6</c:v>
                </c:pt>
                <c:pt idx="367">
                  <c:v>56.7</c:v>
                </c:pt>
                <c:pt idx="368">
                  <c:v>56.8</c:v>
                </c:pt>
                <c:pt idx="369">
                  <c:v>56.9</c:v>
                </c:pt>
                <c:pt idx="370">
                  <c:v>57</c:v>
                </c:pt>
                <c:pt idx="371">
                  <c:v>57.1</c:v>
                </c:pt>
                <c:pt idx="372">
                  <c:v>57.2</c:v>
                </c:pt>
                <c:pt idx="373">
                  <c:v>57.3</c:v>
                </c:pt>
                <c:pt idx="374">
                  <c:v>57.4</c:v>
                </c:pt>
                <c:pt idx="375">
                  <c:v>57.5</c:v>
                </c:pt>
                <c:pt idx="376">
                  <c:v>57.6</c:v>
                </c:pt>
                <c:pt idx="377">
                  <c:v>57.7</c:v>
                </c:pt>
                <c:pt idx="378">
                  <c:v>57.8</c:v>
                </c:pt>
                <c:pt idx="379">
                  <c:v>57.9</c:v>
                </c:pt>
                <c:pt idx="380">
                  <c:v>58</c:v>
                </c:pt>
                <c:pt idx="381">
                  <c:v>58.1</c:v>
                </c:pt>
                <c:pt idx="382">
                  <c:v>58.2</c:v>
                </c:pt>
                <c:pt idx="383">
                  <c:v>58.3</c:v>
                </c:pt>
                <c:pt idx="384">
                  <c:v>58.4</c:v>
                </c:pt>
                <c:pt idx="385">
                  <c:v>58.5</c:v>
                </c:pt>
                <c:pt idx="386">
                  <c:v>58.6</c:v>
                </c:pt>
                <c:pt idx="387">
                  <c:v>58.7</c:v>
                </c:pt>
                <c:pt idx="388">
                  <c:v>58.8</c:v>
                </c:pt>
                <c:pt idx="389">
                  <c:v>58.9</c:v>
                </c:pt>
                <c:pt idx="390">
                  <c:v>59</c:v>
                </c:pt>
                <c:pt idx="391">
                  <c:v>59.1</c:v>
                </c:pt>
                <c:pt idx="392">
                  <c:v>59.2</c:v>
                </c:pt>
                <c:pt idx="393">
                  <c:v>59.3</c:v>
                </c:pt>
                <c:pt idx="394">
                  <c:v>59.4</c:v>
                </c:pt>
                <c:pt idx="395">
                  <c:v>59.5</c:v>
                </c:pt>
                <c:pt idx="396">
                  <c:v>59.6</c:v>
                </c:pt>
                <c:pt idx="397">
                  <c:v>59.7</c:v>
                </c:pt>
                <c:pt idx="398">
                  <c:v>59.8</c:v>
                </c:pt>
                <c:pt idx="399">
                  <c:v>59.9</c:v>
                </c:pt>
                <c:pt idx="400">
                  <c:v>60</c:v>
                </c:pt>
                <c:pt idx="401">
                  <c:v>60.1</c:v>
                </c:pt>
                <c:pt idx="402">
                  <c:v>60.2</c:v>
                </c:pt>
                <c:pt idx="403">
                  <c:v>60.3</c:v>
                </c:pt>
              </c:numCache>
            </c:numRef>
          </c:xVal>
          <c:yVal>
            <c:numRef>
              <c:f>ADI20130909175337!$G$205:$G$608</c:f>
              <c:numCache>
                <c:formatCode>General</c:formatCode>
                <c:ptCount val="404"/>
                <c:pt idx="0">
                  <c:v>2.9977419999999997</c:v>
                </c:pt>
                <c:pt idx="1">
                  <c:v>2.9980469999999917</c:v>
                </c:pt>
                <c:pt idx="2">
                  <c:v>2.9977419999999997</c:v>
                </c:pt>
                <c:pt idx="3">
                  <c:v>2.9980469999999917</c:v>
                </c:pt>
                <c:pt idx="4">
                  <c:v>2.9983519999999997</c:v>
                </c:pt>
                <c:pt idx="5">
                  <c:v>2.9983519999999997</c:v>
                </c:pt>
                <c:pt idx="6">
                  <c:v>2.9980469999999917</c:v>
                </c:pt>
                <c:pt idx="7">
                  <c:v>2.9980469999999917</c:v>
                </c:pt>
                <c:pt idx="8">
                  <c:v>2.9983519999999997</c:v>
                </c:pt>
                <c:pt idx="9">
                  <c:v>2.9980469999999917</c:v>
                </c:pt>
                <c:pt idx="10">
                  <c:v>3.4036249999999999</c:v>
                </c:pt>
                <c:pt idx="11">
                  <c:v>3.4033199999999999</c:v>
                </c:pt>
                <c:pt idx="12">
                  <c:v>3.4027099999999977</c:v>
                </c:pt>
                <c:pt idx="13">
                  <c:v>3.4036249999999999</c:v>
                </c:pt>
                <c:pt idx="14">
                  <c:v>3.4036249999999999</c:v>
                </c:pt>
                <c:pt idx="15">
                  <c:v>3.001099</c:v>
                </c:pt>
                <c:pt idx="16">
                  <c:v>2.9980469999999917</c:v>
                </c:pt>
                <c:pt idx="17">
                  <c:v>2.9980469999999917</c:v>
                </c:pt>
                <c:pt idx="18">
                  <c:v>2.9986569999999917</c:v>
                </c:pt>
                <c:pt idx="19">
                  <c:v>2.9986569999999917</c:v>
                </c:pt>
                <c:pt idx="20">
                  <c:v>2.9980469999999917</c:v>
                </c:pt>
                <c:pt idx="21">
                  <c:v>2.9980469999999917</c:v>
                </c:pt>
                <c:pt idx="22">
                  <c:v>2.9983519999999997</c:v>
                </c:pt>
                <c:pt idx="23">
                  <c:v>2.9986569999999917</c:v>
                </c:pt>
                <c:pt idx="24">
                  <c:v>2.9983519999999997</c:v>
                </c:pt>
                <c:pt idx="25">
                  <c:v>2.9983519999999997</c:v>
                </c:pt>
                <c:pt idx="26">
                  <c:v>3.3963009999999967</c:v>
                </c:pt>
                <c:pt idx="27">
                  <c:v>3.4036249999999999</c:v>
                </c:pt>
                <c:pt idx="28">
                  <c:v>3.404541</c:v>
                </c:pt>
                <c:pt idx="29">
                  <c:v>3.4039310000000085</c:v>
                </c:pt>
                <c:pt idx="30">
                  <c:v>3.4027099999999977</c:v>
                </c:pt>
                <c:pt idx="31">
                  <c:v>3.3724979999999967</c:v>
                </c:pt>
                <c:pt idx="32">
                  <c:v>2.9983519999999997</c:v>
                </c:pt>
                <c:pt idx="33">
                  <c:v>2.9986569999999917</c:v>
                </c:pt>
                <c:pt idx="34">
                  <c:v>2.9977419999999997</c:v>
                </c:pt>
                <c:pt idx="35">
                  <c:v>2.9986569999999917</c:v>
                </c:pt>
                <c:pt idx="36">
                  <c:v>2.9977419999999997</c:v>
                </c:pt>
                <c:pt idx="37">
                  <c:v>2.9977419999999997</c:v>
                </c:pt>
                <c:pt idx="38">
                  <c:v>2.9980469999999917</c:v>
                </c:pt>
                <c:pt idx="39">
                  <c:v>2.9983519999999997</c:v>
                </c:pt>
                <c:pt idx="40">
                  <c:v>2.9983519999999997</c:v>
                </c:pt>
                <c:pt idx="41">
                  <c:v>2.9986569999999917</c:v>
                </c:pt>
                <c:pt idx="42">
                  <c:v>2.9983519999999997</c:v>
                </c:pt>
                <c:pt idx="43">
                  <c:v>3.0004879999999998</c:v>
                </c:pt>
                <c:pt idx="44">
                  <c:v>3.4039310000000085</c:v>
                </c:pt>
                <c:pt idx="45">
                  <c:v>3.4033199999999999</c:v>
                </c:pt>
                <c:pt idx="46">
                  <c:v>3.4033199999999999</c:v>
                </c:pt>
                <c:pt idx="47">
                  <c:v>3.4030149999999999</c:v>
                </c:pt>
                <c:pt idx="48">
                  <c:v>3.4036249999999999</c:v>
                </c:pt>
                <c:pt idx="49">
                  <c:v>3.0209350000000001</c:v>
                </c:pt>
                <c:pt idx="50">
                  <c:v>2.9980469999999917</c:v>
                </c:pt>
                <c:pt idx="51">
                  <c:v>2.9983519999999997</c:v>
                </c:pt>
                <c:pt idx="52">
                  <c:v>2.9974370000000001</c:v>
                </c:pt>
                <c:pt idx="53">
                  <c:v>2.9974370000000001</c:v>
                </c:pt>
                <c:pt idx="54">
                  <c:v>2.9980469999999917</c:v>
                </c:pt>
                <c:pt idx="55">
                  <c:v>2.9980469999999917</c:v>
                </c:pt>
                <c:pt idx="56">
                  <c:v>2.9980469999999917</c:v>
                </c:pt>
                <c:pt idx="57">
                  <c:v>2.9986569999999917</c:v>
                </c:pt>
                <c:pt idx="58">
                  <c:v>2.9986569999999917</c:v>
                </c:pt>
                <c:pt idx="59">
                  <c:v>2.9983519999999997</c:v>
                </c:pt>
                <c:pt idx="60">
                  <c:v>2.9983519999999997</c:v>
                </c:pt>
                <c:pt idx="61">
                  <c:v>3.3593749999999987</c:v>
                </c:pt>
                <c:pt idx="62">
                  <c:v>3.4027099999999977</c:v>
                </c:pt>
                <c:pt idx="63">
                  <c:v>3.4036249999999999</c:v>
                </c:pt>
                <c:pt idx="64">
                  <c:v>3.4039310000000085</c:v>
                </c:pt>
                <c:pt idx="65">
                  <c:v>3.4033199999999999</c:v>
                </c:pt>
                <c:pt idx="66">
                  <c:v>3.4036249999999999</c:v>
                </c:pt>
                <c:pt idx="67">
                  <c:v>2.9974370000000001</c:v>
                </c:pt>
                <c:pt idx="68">
                  <c:v>2.9971310000000084</c:v>
                </c:pt>
                <c:pt idx="69">
                  <c:v>2.9977419999999997</c:v>
                </c:pt>
                <c:pt idx="70">
                  <c:v>2.9971310000000084</c:v>
                </c:pt>
                <c:pt idx="71">
                  <c:v>2.9980469999999917</c:v>
                </c:pt>
                <c:pt idx="72">
                  <c:v>2.9983519999999997</c:v>
                </c:pt>
                <c:pt idx="73">
                  <c:v>2.9980469999999917</c:v>
                </c:pt>
                <c:pt idx="74">
                  <c:v>2.9977419999999997</c:v>
                </c:pt>
                <c:pt idx="75">
                  <c:v>2.9980469999999917</c:v>
                </c:pt>
                <c:pt idx="76">
                  <c:v>2.9983519999999997</c:v>
                </c:pt>
                <c:pt idx="77">
                  <c:v>2.9974370000000001</c:v>
                </c:pt>
                <c:pt idx="78">
                  <c:v>3.4020999999999977</c:v>
                </c:pt>
                <c:pt idx="79">
                  <c:v>3.4024049999999977</c:v>
                </c:pt>
                <c:pt idx="80">
                  <c:v>3.4036249999999999</c:v>
                </c:pt>
                <c:pt idx="81">
                  <c:v>3.4036249999999999</c:v>
                </c:pt>
                <c:pt idx="82">
                  <c:v>3.4033199999999999</c:v>
                </c:pt>
                <c:pt idx="83">
                  <c:v>3.4039310000000085</c:v>
                </c:pt>
                <c:pt idx="84">
                  <c:v>3.130798</c:v>
                </c:pt>
                <c:pt idx="85">
                  <c:v>2.9977419999999997</c:v>
                </c:pt>
                <c:pt idx="86">
                  <c:v>2.9971310000000084</c:v>
                </c:pt>
                <c:pt idx="87">
                  <c:v>2.9983519999999997</c:v>
                </c:pt>
                <c:pt idx="88">
                  <c:v>2.9977419999999997</c:v>
                </c:pt>
                <c:pt idx="89">
                  <c:v>2.9974370000000001</c:v>
                </c:pt>
                <c:pt idx="90">
                  <c:v>2.9989619999999997</c:v>
                </c:pt>
                <c:pt idx="91">
                  <c:v>2.9980469999999917</c:v>
                </c:pt>
                <c:pt idx="92">
                  <c:v>2.9980469999999917</c:v>
                </c:pt>
                <c:pt idx="93">
                  <c:v>2.9977419999999997</c:v>
                </c:pt>
                <c:pt idx="94">
                  <c:v>2.9986569999999917</c:v>
                </c:pt>
                <c:pt idx="95">
                  <c:v>3.1915279999999999</c:v>
                </c:pt>
                <c:pt idx="96">
                  <c:v>3.4036249999999999</c:v>
                </c:pt>
                <c:pt idx="97">
                  <c:v>3.4033199999999999</c:v>
                </c:pt>
                <c:pt idx="98">
                  <c:v>3.4036249999999999</c:v>
                </c:pt>
                <c:pt idx="99">
                  <c:v>3.4036249999999999</c:v>
                </c:pt>
                <c:pt idx="100">
                  <c:v>3.4036249999999999</c:v>
                </c:pt>
                <c:pt idx="101">
                  <c:v>3.0004879999999998</c:v>
                </c:pt>
                <c:pt idx="102">
                  <c:v>3.0007929999999998</c:v>
                </c:pt>
                <c:pt idx="103">
                  <c:v>2.9986569999999917</c:v>
                </c:pt>
                <c:pt idx="104">
                  <c:v>2.9983519999999997</c:v>
                </c:pt>
                <c:pt idx="105">
                  <c:v>2.9977419999999997</c:v>
                </c:pt>
                <c:pt idx="106">
                  <c:v>2.9980469999999917</c:v>
                </c:pt>
                <c:pt idx="107">
                  <c:v>2.9986569999999917</c:v>
                </c:pt>
                <c:pt idx="108">
                  <c:v>2.9980469999999917</c:v>
                </c:pt>
                <c:pt idx="109">
                  <c:v>2.9977419999999997</c:v>
                </c:pt>
                <c:pt idx="110">
                  <c:v>2.9983519999999997</c:v>
                </c:pt>
                <c:pt idx="111">
                  <c:v>2.9977419999999997</c:v>
                </c:pt>
                <c:pt idx="112">
                  <c:v>2.9983519999999997</c:v>
                </c:pt>
                <c:pt idx="113">
                  <c:v>3.3984379999999987</c:v>
                </c:pt>
                <c:pt idx="114">
                  <c:v>3.4036249999999999</c:v>
                </c:pt>
                <c:pt idx="115">
                  <c:v>3.4027099999999977</c:v>
                </c:pt>
                <c:pt idx="116">
                  <c:v>3.4036249999999999</c:v>
                </c:pt>
                <c:pt idx="117">
                  <c:v>3.4036249999999999</c:v>
                </c:pt>
                <c:pt idx="118">
                  <c:v>3.3526609999999852</c:v>
                </c:pt>
                <c:pt idx="119">
                  <c:v>2.9980469999999917</c:v>
                </c:pt>
                <c:pt idx="120">
                  <c:v>2.9977419999999997</c:v>
                </c:pt>
                <c:pt idx="121">
                  <c:v>2.9977419999999997</c:v>
                </c:pt>
                <c:pt idx="122">
                  <c:v>2.9974370000000001</c:v>
                </c:pt>
                <c:pt idx="123">
                  <c:v>2.9980469999999917</c:v>
                </c:pt>
                <c:pt idx="124">
                  <c:v>2.9980469999999917</c:v>
                </c:pt>
                <c:pt idx="125">
                  <c:v>2.9980469999999917</c:v>
                </c:pt>
                <c:pt idx="126">
                  <c:v>2.9986569999999917</c:v>
                </c:pt>
                <c:pt idx="127">
                  <c:v>2.9983519999999997</c:v>
                </c:pt>
                <c:pt idx="128">
                  <c:v>2.9983519999999997</c:v>
                </c:pt>
                <c:pt idx="129">
                  <c:v>2.9986569999999917</c:v>
                </c:pt>
                <c:pt idx="130">
                  <c:v>3.0090330000000001</c:v>
                </c:pt>
                <c:pt idx="131">
                  <c:v>3.4039310000000085</c:v>
                </c:pt>
                <c:pt idx="132">
                  <c:v>3.4039310000000085</c:v>
                </c:pt>
                <c:pt idx="133">
                  <c:v>3.4036249999999999</c:v>
                </c:pt>
                <c:pt idx="134">
                  <c:v>3.4036249999999999</c:v>
                </c:pt>
                <c:pt idx="135">
                  <c:v>3.4039310000000085</c:v>
                </c:pt>
                <c:pt idx="136">
                  <c:v>3.0157469999999926</c:v>
                </c:pt>
                <c:pt idx="137">
                  <c:v>2.9977419999999997</c:v>
                </c:pt>
                <c:pt idx="138">
                  <c:v>2.9980469999999917</c:v>
                </c:pt>
                <c:pt idx="139">
                  <c:v>2.9980469999999917</c:v>
                </c:pt>
                <c:pt idx="140">
                  <c:v>2.9974370000000001</c:v>
                </c:pt>
                <c:pt idx="141">
                  <c:v>2.9974370000000001</c:v>
                </c:pt>
                <c:pt idx="142">
                  <c:v>2.9980469999999917</c:v>
                </c:pt>
                <c:pt idx="143">
                  <c:v>2.9968259999999902</c:v>
                </c:pt>
                <c:pt idx="144">
                  <c:v>2.9977419999999997</c:v>
                </c:pt>
                <c:pt idx="145">
                  <c:v>2.9983519999999997</c:v>
                </c:pt>
                <c:pt idx="146">
                  <c:v>2.9974370000000001</c:v>
                </c:pt>
                <c:pt idx="147">
                  <c:v>3.3721919999999987</c:v>
                </c:pt>
                <c:pt idx="148">
                  <c:v>3.3715819999999987</c:v>
                </c:pt>
                <c:pt idx="149">
                  <c:v>3.4036249999999999</c:v>
                </c:pt>
                <c:pt idx="150">
                  <c:v>3.4039310000000085</c:v>
                </c:pt>
                <c:pt idx="151">
                  <c:v>3.4036249999999999</c:v>
                </c:pt>
                <c:pt idx="152">
                  <c:v>3.4033199999999999</c:v>
                </c:pt>
                <c:pt idx="153">
                  <c:v>3.4033199999999999</c:v>
                </c:pt>
                <c:pt idx="154">
                  <c:v>2.9980469999999917</c:v>
                </c:pt>
                <c:pt idx="155">
                  <c:v>2.9983519999999997</c:v>
                </c:pt>
                <c:pt idx="156">
                  <c:v>2.9980469999999917</c:v>
                </c:pt>
                <c:pt idx="157">
                  <c:v>2.9974370000000001</c:v>
                </c:pt>
                <c:pt idx="158">
                  <c:v>2.9974370000000001</c:v>
                </c:pt>
                <c:pt idx="159">
                  <c:v>2.9983519999999997</c:v>
                </c:pt>
                <c:pt idx="160">
                  <c:v>2.9974370000000001</c:v>
                </c:pt>
                <c:pt idx="161">
                  <c:v>2.9974370000000001</c:v>
                </c:pt>
                <c:pt idx="162">
                  <c:v>2.9980469999999917</c:v>
                </c:pt>
                <c:pt idx="163">
                  <c:v>2.9974370000000001</c:v>
                </c:pt>
                <c:pt idx="164">
                  <c:v>2.9977419999999997</c:v>
                </c:pt>
                <c:pt idx="165">
                  <c:v>3.4020999999999977</c:v>
                </c:pt>
                <c:pt idx="166">
                  <c:v>3.4033199999999999</c:v>
                </c:pt>
                <c:pt idx="167">
                  <c:v>3.4039310000000085</c:v>
                </c:pt>
                <c:pt idx="168">
                  <c:v>3.4039310000000085</c:v>
                </c:pt>
                <c:pt idx="169">
                  <c:v>3.4033199999999999</c:v>
                </c:pt>
                <c:pt idx="170">
                  <c:v>3.0981449999999997</c:v>
                </c:pt>
                <c:pt idx="171">
                  <c:v>3.0975340000000084</c:v>
                </c:pt>
                <c:pt idx="172">
                  <c:v>2.9980469999999917</c:v>
                </c:pt>
                <c:pt idx="173">
                  <c:v>2.9992679999999967</c:v>
                </c:pt>
                <c:pt idx="174">
                  <c:v>2.9977419999999997</c:v>
                </c:pt>
                <c:pt idx="175">
                  <c:v>2.9977419999999997</c:v>
                </c:pt>
                <c:pt idx="176">
                  <c:v>2.9974370000000001</c:v>
                </c:pt>
                <c:pt idx="177">
                  <c:v>2.9980469999999917</c:v>
                </c:pt>
                <c:pt idx="178">
                  <c:v>2.9980469999999917</c:v>
                </c:pt>
                <c:pt idx="179">
                  <c:v>2.9977419999999997</c:v>
                </c:pt>
                <c:pt idx="180">
                  <c:v>2.9986569999999917</c:v>
                </c:pt>
                <c:pt idx="181">
                  <c:v>2.9983519999999997</c:v>
                </c:pt>
                <c:pt idx="182">
                  <c:v>3.2379150000000001</c:v>
                </c:pt>
                <c:pt idx="183">
                  <c:v>3.4039310000000085</c:v>
                </c:pt>
                <c:pt idx="184">
                  <c:v>3.4036249999999999</c:v>
                </c:pt>
                <c:pt idx="185">
                  <c:v>3.4039310000000085</c:v>
                </c:pt>
                <c:pt idx="186">
                  <c:v>3.4036249999999999</c:v>
                </c:pt>
                <c:pt idx="187">
                  <c:v>3.4033199999999999</c:v>
                </c:pt>
                <c:pt idx="188">
                  <c:v>2.9998779999999967</c:v>
                </c:pt>
                <c:pt idx="189">
                  <c:v>2.9992679999999967</c:v>
                </c:pt>
                <c:pt idx="190">
                  <c:v>2.9983519999999997</c:v>
                </c:pt>
                <c:pt idx="191">
                  <c:v>2.9974370000000001</c:v>
                </c:pt>
                <c:pt idx="192">
                  <c:v>2.9977419999999997</c:v>
                </c:pt>
                <c:pt idx="193">
                  <c:v>2.9986569999999917</c:v>
                </c:pt>
                <c:pt idx="194">
                  <c:v>2.9983519999999997</c:v>
                </c:pt>
                <c:pt idx="195">
                  <c:v>2.9980469999999917</c:v>
                </c:pt>
                <c:pt idx="196">
                  <c:v>2.9974370000000001</c:v>
                </c:pt>
                <c:pt idx="197">
                  <c:v>2.9974370000000001</c:v>
                </c:pt>
                <c:pt idx="198">
                  <c:v>2.9983519999999997</c:v>
                </c:pt>
                <c:pt idx="199">
                  <c:v>2.9977419999999997</c:v>
                </c:pt>
                <c:pt idx="200">
                  <c:v>3.3993529999999916</c:v>
                </c:pt>
                <c:pt idx="201">
                  <c:v>3.4030149999999999</c:v>
                </c:pt>
                <c:pt idx="202">
                  <c:v>3.404236</c:v>
                </c:pt>
                <c:pt idx="203">
                  <c:v>3.4033199999999999</c:v>
                </c:pt>
                <c:pt idx="204">
                  <c:v>3.4033199999999999</c:v>
                </c:pt>
                <c:pt idx="205">
                  <c:v>3.3181759999999967</c:v>
                </c:pt>
                <c:pt idx="206">
                  <c:v>2.9986569999999917</c:v>
                </c:pt>
                <c:pt idx="207">
                  <c:v>2.9977419999999997</c:v>
                </c:pt>
                <c:pt idx="208">
                  <c:v>2.9974370000000001</c:v>
                </c:pt>
                <c:pt idx="209">
                  <c:v>2.9974370000000001</c:v>
                </c:pt>
                <c:pt idx="210">
                  <c:v>2.9974370000000001</c:v>
                </c:pt>
                <c:pt idx="211">
                  <c:v>2.9983519999999997</c:v>
                </c:pt>
                <c:pt idx="212">
                  <c:v>2.9980469999999917</c:v>
                </c:pt>
                <c:pt idx="213">
                  <c:v>2.9980469999999917</c:v>
                </c:pt>
                <c:pt idx="214">
                  <c:v>2.9980469999999917</c:v>
                </c:pt>
                <c:pt idx="215">
                  <c:v>2.9980469999999917</c:v>
                </c:pt>
                <c:pt idx="216">
                  <c:v>3.0303960000000001</c:v>
                </c:pt>
                <c:pt idx="217">
                  <c:v>3.03009</c:v>
                </c:pt>
                <c:pt idx="218">
                  <c:v>3.4033199999999999</c:v>
                </c:pt>
                <c:pt idx="219">
                  <c:v>3.404236</c:v>
                </c:pt>
                <c:pt idx="220">
                  <c:v>3.4039310000000085</c:v>
                </c:pt>
                <c:pt idx="221">
                  <c:v>3.4033199999999999</c:v>
                </c:pt>
                <c:pt idx="222">
                  <c:v>3.4033199999999999</c:v>
                </c:pt>
                <c:pt idx="223">
                  <c:v>3.0102539999999967</c:v>
                </c:pt>
                <c:pt idx="224">
                  <c:v>2.9980469999999917</c:v>
                </c:pt>
                <c:pt idx="225">
                  <c:v>2.9977419999999997</c:v>
                </c:pt>
                <c:pt idx="226">
                  <c:v>2.9980469999999917</c:v>
                </c:pt>
                <c:pt idx="227">
                  <c:v>2.9986569999999917</c:v>
                </c:pt>
                <c:pt idx="228">
                  <c:v>2.9983519999999997</c:v>
                </c:pt>
                <c:pt idx="229">
                  <c:v>2.9980469999999917</c:v>
                </c:pt>
                <c:pt idx="230">
                  <c:v>2.9977419999999997</c:v>
                </c:pt>
                <c:pt idx="231">
                  <c:v>2.9977419999999997</c:v>
                </c:pt>
                <c:pt idx="232">
                  <c:v>2.9983519999999997</c:v>
                </c:pt>
                <c:pt idx="233">
                  <c:v>2.9980469999999917</c:v>
                </c:pt>
                <c:pt idx="234">
                  <c:v>3.3810419999999977</c:v>
                </c:pt>
                <c:pt idx="235">
                  <c:v>3.3813479999999987</c:v>
                </c:pt>
                <c:pt idx="236">
                  <c:v>3.4036249999999999</c:v>
                </c:pt>
                <c:pt idx="237">
                  <c:v>3.4036249999999999</c:v>
                </c:pt>
                <c:pt idx="238">
                  <c:v>3.4033199999999999</c:v>
                </c:pt>
                <c:pt idx="239">
                  <c:v>3.4033199999999999</c:v>
                </c:pt>
                <c:pt idx="240">
                  <c:v>3.4039310000000085</c:v>
                </c:pt>
                <c:pt idx="241">
                  <c:v>2.9977419999999997</c:v>
                </c:pt>
                <c:pt idx="242">
                  <c:v>2.9977419999999997</c:v>
                </c:pt>
                <c:pt idx="243">
                  <c:v>2.9974370000000001</c:v>
                </c:pt>
                <c:pt idx="244">
                  <c:v>2.9980469999999917</c:v>
                </c:pt>
                <c:pt idx="245">
                  <c:v>2.9971310000000084</c:v>
                </c:pt>
                <c:pt idx="246">
                  <c:v>2.9980469999999917</c:v>
                </c:pt>
                <c:pt idx="247">
                  <c:v>2.9980469999999917</c:v>
                </c:pt>
                <c:pt idx="248">
                  <c:v>2.9983519999999997</c:v>
                </c:pt>
                <c:pt idx="249">
                  <c:v>2.9977419999999997</c:v>
                </c:pt>
                <c:pt idx="250">
                  <c:v>2.9977419999999997</c:v>
                </c:pt>
                <c:pt idx="251">
                  <c:v>2.9980469999999917</c:v>
                </c:pt>
                <c:pt idx="252">
                  <c:v>3.4033199999999999</c:v>
                </c:pt>
                <c:pt idx="253">
                  <c:v>3.4033199999999999</c:v>
                </c:pt>
                <c:pt idx="254">
                  <c:v>3.4033199999999999</c:v>
                </c:pt>
                <c:pt idx="255">
                  <c:v>3.4033199999999999</c:v>
                </c:pt>
                <c:pt idx="256">
                  <c:v>3.4036249999999999</c:v>
                </c:pt>
                <c:pt idx="257">
                  <c:v>3.0670169999999999</c:v>
                </c:pt>
                <c:pt idx="258">
                  <c:v>2.9980469999999917</c:v>
                </c:pt>
                <c:pt idx="259">
                  <c:v>2.9980469999999917</c:v>
                </c:pt>
                <c:pt idx="260">
                  <c:v>2.9986569999999917</c:v>
                </c:pt>
                <c:pt idx="261">
                  <c:v>2.9980469999999917</c:v>
                </c:pt>
                <c:pt idx="262">
                  <c:v>2.9977419999999997</c:v>
                </c:pt>
                <c:pt idx="263">
                  <c:v>2.9983519999999997</c:v>
                </c:pt>
                <c:pt idx="264">
                  <c:v>2.9980469999999917</c:v>
                </c:pt>
                <c:pt idx="265">
                  <c:v>2.9980469999999917</c:v>
                </c:pt>
                <c:pt idx="266">
                  <c:v>2.9980469999999917</c:v>
                </c:pt>
                <c:pt idx="267">
                  <c:v>2.9986569999999917</c:v>
                </c:pt>
                <c:pt idx="268">
                  <c:v>2.9980469999999917</c:v>
                </c:pt>
                <c:pt idx="269">
                  <c:v>3.2836910000000095</c:v>
                </c:pt>
                <c:pt idx="270">
                  <c:v>3.4027099999999977</c:v>
                </c:pt>
                <c:pt idx="271">
                  <c:v>3.4033199999999999</c:v>
                </c:pt>
                <c:pt idx="272">
                  <c:v>3.4039310000000085</c:v>
                </c:pt>
                <c:pt idx="273">
                  <c:v>3.4033199999999999</c:v>
                </c:pt>
                <c:pt idx="274">
                  <c:v>3.4036249999999999</c:v>
                </c:pt>
                <c:pt idx="275">
                  <c:v>2.9992679999999967</c:v>
                </c:pt>
                <c:pt idx="276">
                  <c:v>2.9986569999999917</c:v>
                </c:pt>
                <c:pt idx="277">
                  <c:v>2.9980469999999917</c:v>
                </c:pt>
                <c:pt idx="278">
                  <c:v>2.9977419999999997</c:v>
                </c:pt>
                <c:pt idx="279">
                  <c:v>2.9974370000000001</c:v>
                </c:pt>
                <c:pt idx="280">
                  <c:v>2.9974370000000001</c:v>
                </c:pt>
                <c:pt idx="281">
                  <c:v>2.9977419999999997</c:v>
                </c:pt>
                <c:pt idx="282">
                  <c:v>2.9980469999999917</c:v>
                </c:pt>
                <c:pt idx="283">
                  <c:v>2.9977419999999997</c:v>
                </c:pt>
                <c:pt idx="284">
                  <c:v>2.9971310000000084</c:v>
                </c:pt>
                <c:pt idx="285">
                  <c:v>2.9980469999999917</c:v>
                </c:pt>
                <c:pt idx="286">
                  <c:v>2.9971310000000084</c:v>
                </c:pt>
                <c:pt idx="287">
                  <c:v>3.3999629999999916</c:v>
                </c:pt>
                <c:pt idx="288">
                  <c:v>3.4036249999999999</c:v>
                </c:pt>
                <c:pt idx="289">
                  <c:v>3.4039310000000085</c:v>
                </c:pt>
                <c:pt idx="290">
                  <c:v>3.4036249999999999</c:v>
                </c:pt>
                <c:pt idx="291">
                  <c:v>3.4033199999999999</c:v>
                </c:pt>
                <c:pt idx="292">
                  <c:v>3.2699579999999999</c:v>
                </c:pt>
                <c:pt idx="293">
                  <c:v>2.9977419999999997</c:v>
                </c:pt>
                <c:pt idx="294">
                  <c:v>2.9983519999999997</c:v>
                </c:pt>
                <c:pt idx="295">
                  <c:v>2.9974370000000001</c:v>
                </c:pt>
                <c:pt idx="296">
                  <c:v>2.9983519999999997</c:v>
                </c:pt>
                <c:pt idx="297">
                  <c:v>2.9980469999999917</c:v>
                </c:pt>
                <c:pt idx="298">
                  <c:v>2.9977419999999997</c:v>
                </c:pt>
                <c:pt idx="299">
                  <c:v>2.9983519999999997</c:v>
                </c:pt>
                <c:pt idx="300">
                  <c:v>2.9977419999999997</c:v>
                </c:pt>
                <c:pt idx="301">
                  <c:v>2.9980469999999917</c:v>
                </c:pt>
                <c:pt idx="302">
                  <c:v>2.9983519999999997</c:v>
                </c:pt>
                <c:pt idx="303">
                  <c:v>3.0630489999999977</c:v>
                </c:pt>
                <c:pt idx="304">
                  <c:v>3.3804319999999999</c:v>
                </c:pt>
                <c:pt idx="305">
                  <c:v>3.4039310000000085</c:v>
                </c:pt>
                <c:pt idx="306">
                  <c:v>3.4036249999999999</c:v>
                </c:pt>
                <c:pt idx="307">
                  <c:v>3.4036249999999999</c:v>
                </c:pt>
                <c:pt idx="308">
                  <c:v>3.4033199999999999</c:v>
                </c:pt>
                <c:pt idx="309">
                  <c:v>3.4039310000000085</c:v>
                </c:pt>
                <c:pt idx="310">
                  <c:v>3.0059809999999998</c:v>
                </c:pt>
                <c:pt idx="311">
                  <c:v>2.9977419999999997</c:v>
                </c:pt>
                <c:pt idx="312">
                  <c:v>2.9980469999999917</c:v>
                </c:pt>
                <c:pt idx="313">
                  <c:v>2.9977419999999997</c:v>
                </c:pt>
                <c:pt idx="314">
                  <c:v>2.9992679999999967</c:v>
                </c:pt>
                <c:pt idx="315">
                  <c:v>2.9980469999999917</c:v>
                </c:pt>
                <c:pt idx="316">
                  <c:v>2.9980469999999917</c:v>
                </c:pt>
                <c:pt idx="317">
                  <c:v>2.9977419999999997</c:v>
                </c:pt>
                <c:pt idx="318">
                  <c:v>2.9980469999999917</c:v>
                </c:pt>
                <c:pt idx="319">
                  <c:v>2.9986569999999917</c:v>
                </c:pt>
                <c:pt idx="320">
                  <c:v>2.9983519999999997</c:v>
                </c:pt>
                <c:pt idx="321">
                  <c:v>3.387756</c:v>
                </c:pt>
                <c:pt idx="322">
                  <c:v>3.4036249999999999</c:v>
                </c:pt>
                <c:pt idx="323">
                  <c:v>3.4033199999999999</c:v>
                </c:pt>
                <c:pt idx="324">
                  <c:v>3.4036249999999999</c:v>
                </c:pt>
                <c:pt idx="325">
                  <c:v>3.4033199999999999</c:v>
                </c:pt>
                <c:pt idx="326">
                  <c:v>3.4024049999999977</c:v>
                </c:pt>
                <c:pt idx="327">
                  <c:v>2.9971310000000084</c:v>
                </c:pt>
                <c:pt idx="328">
                  <c:v>2.9980469999999917</c:v>
                </c:pt>
                <c:pt idx="329">
                  <c:v>2.9974370000000001</c:v>
                </c:pt>
                <c:pt idx="330">
                  <c:v>2.9986569999999917</c:v>
                </c:pt>
                <c:pt idx="331">
                  <c:v>2.9980469999999917</c:v>
                </c:pt>
                <c:pt idx="332">
                  <c:v>2.9974370000000001</c:v>
                </c:pt>
                <c:pt idx="333">
                  <c:v>2.9986569999999917</c:v>
                </c:pt>
                <c:pt idx="334">
                  <c:v>2.9983519999999997</c:v>
                </c:pt>
                <c:pt idx="335">
                  <c:v>2.9983519999999997</c:v>
                </c:pt>
                <c:pt idx="336">
                  <c:v>2.9974370000000001</c:v>
                </c:pt>
                <c:pt idx="337">
                  <c:v>2.9974370000000001</c:v>
                </c:pt>
                <c:pt idx="338">
                  <c:v>2.9980469999999917</c:v>
                </c:pt>
                <c:pt idx="339">
                  <c:v>3.4036249999999999</c:v>
                </c:pt>
                <c:pt idx="340">
                  <c:v>3.4033199999999999</c:v>
                </c:pt>
                <c:pt idx="341">
                  <c:v>3.4036249999999999</c:v>
                </c:pt>
                <c:pt idx="342">
                  <c:v>3.4036249999999999</c:v>
                </c:pt>
                <c:pt idx="343">
                  <c:v>3.4039310000000085</c:v>
                </c:pt>
                <c:pt idx="344">
                  <c:v>3.0459589999999968</c:v>
                </c:pt>
                <c:pt idx="345">
                  <c:v>2.9977419999999997</c:v>
                </c:pt>
                <c:pt idx="346">
                  <c:v>2.9983519999999997</c:v>
                </c:pt>
                <c:pt idx="347">
                  <c:v>2.9986569999999917</c:v>
                </c:pt>
                <c:pt idx="348">
                  <c:v>2.9980469999999917</c:v>
                </c:pt>
                <c:pt idx="349">
                  <c:v>2.9974370000000001</c:v>
                </c:pt>
                <c:pt idx="350">
                  <c:v>2.9983519999999997</c:v>
                </c:pt>
                <c:pt idx="351">
                  <c:v>2.9977419999999997</c:v>
                </c:pt>
                <c:pt idx="352">
                  <c:v>2.9971310000000084</c:v>
                </c:pt>
                <c:pt idx="353">
                  <c:v>2.9980469999999917</c:v>
                </c:pt>
                <c:pt idx="354">
                  <c:v>2.9974370000000001</c:v>
                </c:pt>
                <c:pt idx="355">
                  <c:v>3.3193969999999977</c:v>
                </c:pt>
                <c:pt idx="356">
                  <c:v>3.3190919999999977</c:v>
                </c:pt>
                <c:pt idx="357">
                  <c:v>3.4036249999999999</c:v>
                </c:pt>
                <c:pt idx="358">
                  <c:v>3.4036249999999999</c:v>
                </c:pt>
                <c:pt idx="359">
                  <c:v>3.4036249999999999</c:v>
                </c:pt>
                <c:pt idx="360">
                  <c:v>3.404541</c:v>
                </c:pt>
                <c:pt idx="361">
                  <c:v>3.4036249999999999</c:v>
                </c:pt>
                <c:pt idx="362">
                  <c:v>2.9986569999999917</c:v>
                </c:pt>
                <c:pt idx="363">
                  <c:v>2.9974370000000001</c:v>
                </c:pt>
                <c:pt idx="364">
                  <c:v>2.9986569999999917</c:v>
                </c:pt>
                <c:pt idx="365">
                  <c:v>2.9974370000000001</c:v>
                </c:pt>
                <c:pt idx="366">
                  <c:v>2.9980469999999917</c:v>
                </c:pt>
                <c:pt idx="367">
                  <c:v>2.9989619999999997</c:v>
                </c:pt>
                <c:pt idx="368">
                  <c:v>2.9974370000000001</c:v>
                </c:pt>
                <c:pt idx="369">
                  <c:v>2.9980469999999917</c:v>
                </c:pt>
                <c:pt idx="370">
                  <c:v>2.9977419999999997</c:v>
                </c:pt>
                <c:pt idx="371">
                  <c:v>2.9980469999999917</c:v>
                </c:pt>
                <c:pt idx="372">
                  <c:v>2.9977419999999997</c:v>
                </c:pt>
                <c:pt idx="373">
                  <c:v>3.4014889999999967</c:v>
                </c:pt>
                <c:pt idx="374">
                  <c:v>3.4014889999999967</c:v>
                </c:pt>
                <c:pt idx="375">
                  <c:v>3.4033199999999999</c:v>
                </c:pt>
                <c:pt idx="376">
                  <c:v>3.4036249999999999</c:v>
                </c:pt>
                <c:pt idx="377">
                  <c:v>3.4033199999999999</c:v>
                </c:pt>
                <c:pt idx="378">
                  <c:v>3.4036249999999999</c:v>
                </c:pt>
                <c:pt idx="379">
                  <c:v>3.2168579999999967</c:v>
                </c:pt>
                <c:pt idx="380">
                  <c:v>2.9977419999999997</c:v>
                </c:pt>
                <c:pt idx="381">
                  <c:v>2.9980469999999917</c:v>
                </c:pt>
                <c:pt idx="382">
                  <c:v>2.9980469999999917</c:v>
                </c:pt>
                <c:pt idx="383">
                  <c:v>2.9980469999999917</c:v>
                </c:pt>
                <c:pt idx="384">
                  <c:v>2.9980469999999917</c:v>
                </c:pt>
                <c:pt idx="385">
                  <c:v>2.9977419999999997</c:v>
                </c:pt>
                <c:pt idx="386">
                  <c:v>2.9977419999999997</c:v>
                </c:pt>
                <c:pt idx="387">
                  <c:v>2.9983519999999997</c:v>
                </c:pt>
                <c:pt idx="388">
                  <c:v>2.9980469999999917</c:v>
                </c:pt>
                <c:pt idx="389">
                  <c:v>2.9986569999999917</c:v>
                </c:pt>
                <c:pt idx="390">
                  <c:v>3.107605</c:v>
                </c:pt>
                <c:pt idx="391">
                  <c:v>3.4033199999999999</c:v>
                </c:pt>
                <c:pt idx="392">
                  <c:v>3.404236</c:v>
                </c:pt>
                <c:pt idx="393">
                  <c:v>3.4033199999999999</c:v>
                </c:pt>
                <c:pt idx="394">
                  <c:v>3.4033199999999999</c:v>
                </c:pt>
                <c:pt idx="395">
                  <c:v>3.4036249999999999</c:v>
                </c:pt>
                <c:pt idx="396">
                  <c:v>3.0035400000000001</c:v>
                </c:pt>
                <c:pt idx="397">
                  <c:v>3.0038449999999997</c:v>
                </c:pt>
                <c:pt idx="398">
                  <c:v>2.9983519999999997</c:v>
                </c:pt>
                <c:pt idx="399">
                  <c:v>2.9983519999999997</c:v>
                </c:pt>
                <c:pt idx="400">
                  <c:v>2.9977419999999997</c:v>
                </c:pt>
                <c:pt idx="401">
                  <c:v>2.9983519999999997</c:v>
                </c:pt>
                <c:pt idx="402">
                  <c:v>2.9989619999999997</c:v>
                </c:pt>
                <c:pt idx="403">
                  <c:v>2.9983519999999997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052856"/>
        <c:axId val="247053248"/>
      </c:scatterChart>
      <c:valAx>
        <c:axId val="247052856"/>
        <c:scaling>
          <c:orientation val="minMax"/>
          <c:max val="40"/>
          <c:min val="30"/>
        </c:scaling>
        <c:delete val="1"/>
        <c:axPos val="b"/>
        <c:numFmt formatCode="General" sourceLinked="1"/>
        <c:majorTickMark val="out"/>
        <c:minorTickMark val="none"/>
        <c:tickLblPos val="none"/>
        <c:crossAx val="247053248"/>
        <c:crosses val="autoZero"/>
        <c:crossBetween val="midCat"/>
      </c:valAx>
      <c:valAx>
        <c:axId val="247053248"/>
        <c:scaling>
          <c:orientation val="minMax"/>
          <c:max val="3.6"/>
          <c:min val="2.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7052856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000" y="7005936"/>
            <a:ext cx="25737979" cy="14903708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997" y="22484389"/>
            <a:ext cx="22709982" cy="1033548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98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76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9110" y="2279158"/>
            <a:ext cx="6529120" cy="3627824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750" y="2279158"/>
            <a:ext cx="19208859" cy="3627824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50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71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981" y="10672416"/>
            <a:ext cx="26116478" cy="17807154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981" y="28648033"/>
            <a:ext cx="26116478" cy="9364362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78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748" y="11395788"/>
            <a:ext cx="12868990" cy="2716161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9237" y="11395788"/>
            <a:ext cx="12868990" cy="2716161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38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4" y="2279167"/>
            <a:ext cx="26116478" cy="827433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696" y="10494037"/>
            <a:ext cx="12809847" cy="5142966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696" y="15637003"/>
            <a:ext cx="12809847" cy="229996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9240" y="10494037"/>
            <a:ext cx="12872933" cy="5142966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9240" y="15637003"/>
            <a:ext cx="12872933" cy="2299967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76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41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04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935" y="6163645"/>
            <a:ext cx="15329238" cy="30421799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2" y="12842558"/>
            <a:ext cx="9766080" cy="23792426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3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692" y="2853902"/>
            <a:ext cx="9766080" cy="9988656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2935" y="6163645"/>
            <a:ext cx="15329238" cy="30421799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692" y="12842558"/>
            <a:ext cx="9766080" cy="23792426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50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750" y="2279167"/>
            <a:ext cx="26116478" cy="827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750" y="11395788"/>
            <a:ext cx="26116478" cy="27161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750" y="39677171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3A50F-F9CB-4AF8-AE4D-1A36678FB990}" type="datetimeFigureOut">
              <a:rPr kumimoji="1" lang="ja-JP" altLang="en-US" smtClean="0"/>
              <a:t>2013/12/10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30243" y="39677171"/>
            <a:ext cx="10219491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5234" y="39677171"/>
            <a:ext cx="6812994" cy="22791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4838-716F-4CCA-B82D-B9192E5523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3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26" Type="http://schemas.openxmlformats.org/officeDocument/2006/relationships/image" Target="../media/image20.jpeg"/><Relationship Id="rId39" Type="http://schemas.openxmlformats.org/officeDocument/2006/relationships/image" Target="../media/image29.jpeg"/><Relationship Id="rId3" Type="http://schemas.openxmlformats.org/officeDocument/2006/relationships/image" Target="../media/image2.emf"/><Relationship Id="rId21" Type="http://schemas.openxmlformats.org/officeDocument/2006/relationships/image" Target="../media/image16.png"/><Relationship Id="rId34" Type="http://schemas.openxmlformats.org/officeDocument/2006/relationships/image" Target="../media/image24.png"/><Relationship Id="rId42" Type="http://schemas.openxmlformats.org/officeDocument/2006/relationships/image" Target="../media/image31.jpe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4.png"/><Relationship Id="rId25" Type="http://schemas.openxmlformats.org/officeDocument/2006/relationships/image" Target="../media/image19.jpeg"/><Relationship Id="rId33" Type="http://schemas.openxmlformats.org/officeDocument/2006/relationships/image" Target="../media/image1.wmf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29" Type="http://schemas.openxmlformats.org/officeDocument/2006/relationships/image" Target="../media/image22.png"/><Relationship Id="rId41" Type="http://schemas.microsoft.com/office/2007/relationships/hdphoto" Target="../media/hdphoto8.wdp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24" Type="http://schemas.openxmlformats.org/officeDocument/2006/relationships/image" Target="../media/image18.jpeg"/><Relationship Id="rId32" Type="http://schemas.openxmlformats.org/officeDocument/2006/relationships/oleObject" Target="../embeddings/oleObject1.bin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45" Type="http://schemas.openxmlformats.org/officeDocument/2006/relationships/image" Target="../media/image32.gif"/><Relationship Id="rId5" Type="http://schemas.openxmlformats.org/officeDocument/2006/relationships/image" Target="../media/image4.jpeg"/><Relationship Id="rId15" Type="http://schemas.openxmlformats.org/officeDocument/2006/relationships/image" Target="../media/image13.png"/><Relationship Id="rId23" Type="http://schemas.openxmlformats.org/officeDocument/2006/relationships/image" Target="../media/image17.jpeg"/><Relationship Id="rId28" Type="http://schemas.openxmlformats.org/officeDocument/2006/relationships/image" Target="../media/image21.jpeg"/><Relationship Id="rId36" Type="http://schemas.openxmlformats.org/officeDocument/2006/relationships/image" Target="../media/image26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31" Type="http://schemas.openxmlformats.org/officeDocument/2006/relationships/image" Target="../media/image23.jpeg"/><Relationship Id="rId44" Type="http://schemas.openxmlformats.org/officeDocument/2006/relationships/chart" Target="../charts/chart1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microsoft.com/office/2007/relationships/hdphoto" Target="../media/hdphoto5.wdp"/><Relationship Id="rId27" Type="http://schemas.microsoft.com/office/2007/relationships/hdphoto" Target="../media/hdphoto6.wdp"/><Relationship Id="rId30" Type="http://schemas.microsoft.com/office/2007/relationships/hdphoto" Target="../media/hdphoto7.wdp"/><Relationship Id="rId35" Type="http://schemas.openxmlformats.org/officeDocument/2006/relationships/image" Target="../media/image25.jpeg"/><Relationship Id="rId43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図 4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3"/>
          <a:stretch>
            <a:fillRect/>
          </a:stretch>
        </p:blipFill>
        <p:spPr bwMode="auto">
          <a:xfrm>
            <a:off x="-18562" y="4207"/>
            <a:ext cx="30299028" cy="484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" descr="C:\Users\Masuda\Documents\@Academic_AssitantProfessor\AraiLab\Office_Lab\AraiLabLogo\fix\png\nd_set_T1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7044390" y="1759160"/>
            <a:ext cx="2957996" cy="2548305"/>
          </a:xfrm>
          <a:prstGeom prst="rect">
            <a:avLst/>
          </a:prstGeom>
          <a:noFill/>
          <a:effectLst>
            <a:glow rad="165100">
              <a:schemeClr val="bg1"/>
            </a:glow>
          </a:effectLst>
          <a:extLst/>
        </p:spPr>
      </p:pic>
      <p:pic>
        <p:nvPicPr>
          <p:cNvPr id="63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135600" y="2008361"/>
            <a:ext cx="4413158" cy="2216167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/>
            </a:glow>
          </a:effectLst>
          <a:extLst/>
        </p:spPr>
      </p:pic>
      <p:sp>
        <p:nvSpPr>
          <p:cNvPr id="880" name="Text Box 9"/>
          <p:cNvSpPr txBox="1">
            <a:spLocks noChangeArrowheads="1"/>
          </p:cNvSpPr>
          <p:nvPr/>
        </p:nvSpPr>
        <p:spPr bwMode="auto">
          <a:xfrm>
            <a:off x="-36520" y="4805184"/>
            <a:ext cx="30319803" cy="1864800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80000">
                <a:srgbClr val="FFFF00"/>
              </a:gs>
              <a:gs pos="20000">
                <a:srgbClr val="FFFF00"/>
              </a:gs>
              <a:gs pos="50000">
                <a:srgbClr val="FFFF00"/>
              </a:gs>
              <a:gs pos="100000">
                <a:srgbClr val="FFCC00"/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 lIns="71961" tIns="35976" rIns="71961" bIns="35976">
            <a:spAutoFit/>
          </a:bodyPr>
          <a:lstStyle/>
          <a:p>
            <a:pPr algn="r" defTabSz="4297378" fontAlgn="auto">
              <a:spcBef>
                <a:spcPct val="50000"/>
              </a:spcBef>
              <a:spcAft>
                <a:spcPts val="0"/>
              </a:spcAft>
              <a:defRPr/>
            </a:pPr>
            <a:endParaRPr lang="ja-JP" altLang="en-US" sz="9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881" name="正方形/長方形 880"/>
          <p:cNvSpPr/>
          <p:nvPr/>
        </p:nvSpPr>
        <p:spPr bwMode="auto">
          <a:xfrm>
            <a:off x="376025" y="4868246"/>
            <a:ext cx="29527924" cy="2111184"/>
          </a:xfrm>
          <a:prstGeom prst="rect">
            <a:avLst/>
          </a:prstGeom>
          <a:effectLst>
            <a:outerShdw blurRad="228600" dist="76200" dir="240000" algn="ctr" rotWithShape="0">
              <a:schemeClr val="tx1">
                <a:lumMod val="50000"/>
                <a:lumOff val="50000"/>
                <a:alpha val="41000"/>
              </a:scheme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convex"/>
          </a:sp3d>
        </p:spPr>
        <p:txBody>
          <a:bodyPr lIns="71964" tIns="35985" rIns="71964" bIns="35985">
            <a:prstTxWarp prst="textDeflate">
              <a:avLst>
                <a:gd name="adj" fmla="val 16021"/>
              </a:avLst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7509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ja-JP" sz="8800" b="1" spc="50" dirty="0" smtClean="0">
                <a:ln w="571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Connecting tubular tissue to the artificial system!!</a:t>
            </a:r>
            <a:endParaRPr lang="en-US" altLang="ja-JP" sz="8800" b="1" spc="50" dirty="0">
              <a:ln w="5715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6" name="テキスト ボックス 917"/>
          <p:cNvSpPr txBox="1">
            <a:spLocks noChangeArrowheads="1"/>
          </p:cNvSpPr>
          <p:nvPr/>
        </p:nvSpPr>
        <p:spPr bwMode="auto">
          <a:xfrm>
            <a:off x="543011" y="6925020"/>
            <a:ext cx="29087574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8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8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8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8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8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297363" eaLnBrk="0" fontAlgn="base" hangingPunct="0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297363" eaLnBrk="0" fontAlgn="base" hangingPunct="0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297363" eaLnBrk="0" fontAlgn="base" hangingPunct="0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297363" eaLnBrk="0" fontAlgn="base" hangingPunct="0">
              <a:spcBef>
                <a:spcPct val="0"/>
              </a:spcBef>
              <a:spcAft>
                <a:spcPct val="0"/>
              </a:spcAft>
              <a:defRPr kumimoji="1" sz="8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en-US" altLang="ja-JP" sz="4400" u="sng" dirty="0">
                <a:solidFill>
                  <a:srgbClr val="FF0000"/>
                </a:solidFill>
                <a:cs typeface="Arial" charset="0"/>
              </a:rPr>
              <a:t>Abstract:</a:t>
            </a:r>
            <a:r>
              <a:rPr lang="en-US" altLang="ja-JP" sz="44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altLang="ja-JP" sz="3000" dirty="0">
                <a:cs typeface="Arial" charset="0"/>
              </a:rPr>
              <a:t>In this research, we proposed a microfluidic chip to pretreat the samples </a:t>
            </a:r>
            <a:r>
              <a:rPr lang="en-US" altLang="ja-JP" sz="3000" dirty="0" smtClean="0">
                <a:cs typeface="Arial" charset="0"/>
              </a:rPr>
              <a:t>for </a:t>
            </a:r>
            <a:r>
              <a:rPr lang="en-US" altLang="ja-JP" sz="3000" dirty="0">
                <a:cs typeface="Arial" charset="0"/>
              </a:rPr>
              <a:t>genetic analysis of infectious viruses. The microfluidic chip has the following three functions; (1) Virus purification by hydroxyapatite-packed </a:t>
            </a:r>
            <a:r>
              <a:rPr lang="en-US" altLang="ja-JP" sz="3000" dirty="0" err="1">
                <a:cs typeface="Arial" charset="0"/>
              </a:rPr>
              <a:t>microcolumn</a:t>
            </a:r>
            <a:r>
              <a:rPr lang="en-US" altLang="ja-JP" sz="3000" dirty="0">
                <a:cs typeface="Arial" charset="0"/>
              </a:rPr>
              <a:t>, (2) Viral RNA extraction by silica-packed </a:t>
            </a:r>
            <a:r>
              <a:rPr lang="en-US" altLang="ja-JP" sz="3000" dirty="0" err="1">
                <a:cs typeface="Arial" charset="0"/>
              </a:rPr>
              <a:t>microcolumn</a:t>
            </a:r>
            <a:r>
              <a:rPr lang="en-US" altLang="ja-JP" sz="3000" dirty="0">
                <a:cs typeface="Arial" charset="0"/>
              </a:rPr>
              <a:t>, and (3) Capture of the targeted virus genome by PNA-immobilized glass substrate. Each function </a:t>
            </a:r>
            <a:r>
              <a:rPr lang="en-US" altLang="ja-JP" sz="3000" dirty="0" smtClean="0">
                <a:cs typeface="Arial" charset="0"/>
              </a:rPr>
              <a:t>has been </a:t>
            </a:r>
            <a:r>
              <a:rPr lang="en-US" altLang="ja-JP" sz="3000" dirty="0">
                <a:cs typeface="Arial" charset="0"/>
              </a:rPr>
              <a:t>demonstrated </a:t>
            </a:r>
            <a:r>
              <a:rPr lang="en-US" altLang="ja-JP" sz="3000" dirty="0" smtClean="0">
                <a:cs typeface="Arial" charset="0"/>
              </a:rPr>
              <a:t>separately using </a:t>
            </a:r>
            <a:r>
              <a:rPr lang="en-US" altLang="ja-JP" sz="3000" dirty="0">
                <a:cs typeface="Arial" charset="0"/>
              </a:rPr>
              <a:t>microfluidic </a:t>
            </a:r>
            <a:r>
              <a:rPr lang="en-US" altLang="ja-JP" sz="3000" dirty="0" smtClean="0">
                <a:cs typeface="Arial" charset="0"/>
              </a:rPr>
              <a:t>chips. </a:t>
            </a:r>
            <a:endParaRPr lang="ja-JP" altLang="en-US" sz="3000" dirty="0">
              <a:cs typeface="Arial" charset="0"/>
            </a:endParaRPr>
          </a:p>
        </p:txBody>
      </p:sp>
      <p:pic>
        <p:nvPicPr>
          <p:cNvPr id="1652" name="図 4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0"/>
          <a:stretch>
            <a:fillRect/>
          </a:stretch>
        </p:blipFill>
        <p:spPr bwMode="auto">
          <a:xfrm>
            <a:off x="-36519" y="40288738"/>
            <a:ext cx="30373653" cy="258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3" name="Text Box 11"/>
          <p:cNvSpPr txBox="1">
            <a:spLocks noChangeArrowheads="1"/>
          </p:cNvSpPr>
          <p:nvPr/>
        </p:nvSpPr>
        <p:spPr bwMode="auto">
          <a:xfrm>
            <a:off x="-17415" y="40613552"/>
            <a:ext cx="18071768" cy="18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98228" tIns="149116" rIns="298228" bIns="149116">
            <a:spAutoFit/>
          </a:bodyPr>
          <a:lstStyle/>
          <a:p>
            <a:pPr defTabSz="4176713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800" kern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Contact Person</a:t>
            </a:r>
            <a:r>
              <a:rPr kumimoji="0" lang="ja-JP" altLang="en-US" sz="2800" kern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：</a:t>
            </a:r>
            <a:r>
              <a:rPr kumimoji="0" lang="en-US" altLang="ja-JP" sz="28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Yuk</a:t>
            </a:r>
            <a:r>
              <a:rPr kumimoji="0" lang="en-US" altLang="ja-JP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kumimoji="0" lang="en-US" altLang="ja-JP" sz="2800" kern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ja-JP" sz="2800" kern="0" dirty="0" err="1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Yamagishi</a:t>
            </a:r>
            <a:endParaRPr kumimoji="0" lang="ja-JP" altLang="en-US" sz="2800" kern="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defTabSz="4176713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800" kern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E-mail: </a:t>
            </a:r>
            <a:r>
              <a:rPr kumimoji="0" lang="en-US" altLang="ja-JP" sz="2800" kern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yamagishi.yuka@biorobotics.mech.nagoya-u.ac.jp</a:t>
            </a:r>
            <a:r>
              <a:rPr kumimoji="0" lang="en-US" altLang="ja-JP" sz="2800" kern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, </a:t>
            </a:r>
          </a:p>
          <a:p>
            <a:pPr defTabSz="4176713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800" kern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URL: http://www.biorobotics.mech.nagoya-u.ac.jp/</a:t>
            </a:r>
          </a:p>
          <a:p>
            <a:pPr defTabSz="4176713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800" kern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TEL: 052-789-5220, FAX : 052-789-5027</a:t>
            </a:r>
          </a:p>
        </p:txBody>
      </p:sp>
      <p:sp>
        <p:nvSpPr>
          <p:cNvPr id="784" name="下矢印 783"/>
          <p:cNvSpPr/>
          <p:nvPr/>
        </p:nvSpPr>
        <p:spPr>
          <a:xfrm rot="16200000">
            <a:off x="23326510" y="11387099"/>
            <a:ext cx="775588" cy="1016305"/>
          </a:xfrm>
          <a:prstGeom prst="downArrow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785" name="グループ化 784"/>
          <p:cNvGrpSpPr/>
          <p:nvPr/>
        </p:nvGrpSpPr>
        <p:grpSpPr>
          <a:xfrm>
            <a:off x="23926345" y="11370360"/>
            <a:ext cx="1728465" cy="1096773"/>
            <a:chOff x="3341396" y="1258262"/>
            <a:chExt cx="996950" cy="668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86" name="円柱 785"/>
            <p:cNvSpPr/>
            <p:nvPr/>
          </p:nvSpPr>
          <p:spPr bwMode="auto">
            <a:xfrm rot="5400000">
              <a:off x="3505702" y="1093956"/>
              <a:ext cx="668337" cy="996950"/>
            </a:xfrm>
            <a:prstGeom prst="can">
              <a:avLst>
                <a:gd name="adj" fmla="val 48134"/>
              </a:avLst>
            </a:prstGeom>
            <a:solidFill>
              <a:srgbClr val="00B0F0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787" name="円/楕円 786"/>
            <p:cNvSpPr/>
            <p:nvPr/>
          </p:nvSpPr>
          <p:spPr bwMode="auto">
            <a:xfrm>
              <a:off x="4065296" y="1336049"/>
              <a:ext cx="214312" cy="511175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graphicFrame>
        <p:nvGraphicFramePr>
          <p:cNvPr id="788" name="表 7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752721"/>
              </p:ext>
            </p:extLst>
          </p:nvPr>
        </p:nvGraphicFramePr>
        <p:xfrm>
          <a:off x="15054595" y="16881543"/>
          <a:ext cx="14705316" cy="7466195"/>
        </p:xfrm>
        <a:graphic>
          <a:graphicData uri="http://schemas.openxmlformats.org/drawingml/2006/table">
            <a:tbl>
              <a:tblPr firstRow="1" bandRow="1"/>
              <a:tblGrid>
                <a:gridCol w="7286405"/>
                <a:gridCol w="7418911"/>
              </a:tblGrid>
              <a:tr h="3486919">
                <a:tc>
                  <a:txBody>
                    <a:bodyPr/>
                    <a:lstStyle>
                      <a:lvl1pPr marL="0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1513743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3027487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4541230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6054974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7568717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9082461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10596204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12109948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000" b="0" dirty="0"/>
                    </a:p>
                  </a:txBody>
                  <a:tcPr marL="91447" marR="91447" marT="43523" marB="4352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1513743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3027487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4541230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6054974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7568717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9082461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10596204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12109948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0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3523" marB="4352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79276">
                <a:tc gridSpan="2">
                  <a:txBody>
                    <a:bodyPr/>
                    <a:lstStyle>
                      <a:lvl1pPr marL="0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1513743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3027487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4541230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6054974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7568717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9082461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10596204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12109948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3523" marB="4352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89" name="グループ化 788"/>
          <p:cNvGrpSpPr/>
          <p:nvPr/>
        </p:nvGrpSpPr>
        <p:grpSpPr>
          <a:xfrm>
            <a:off x="15122768" y="20644550"/>
            <a:ext cx="7888675" cy="3641428"/>
            <a:chOff x="332536" y="3815688"/>
            <a:chExt cx="7593216" cy="3481133"/>
          </a:xfrm>
        </p:grpSpPr>
        <p:pic>
          <p:nvPicPr>
            <p:cNvPr id="790" name="図 78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2" t="38431" r="30001" b="17451"/>
            <a:stretch/>
          </p:blipFill>
          <p:spPr>
            <a:xfrm>
              <a:off x="332536" y="3815688"/>
              <a:ext cx="7008681" cy="3481133"/>
            </a:xfrm>
            <a:prstGeom prst="rect">
              <a:avLst/>
            </a:prstGeom>
          </p:spPr>
        </p:pic>
        <p:sp>
          <p:nvSpPr>
            <p:cNvPr id="791" name="テキスト ボックス 790"/>
            <p:cNvSpPr txBox="1"/>
            <p:nvPr/>
          </p:nvSpPr>
          <p:spPr>
            <a:xfrm>
              <a:off x="5076479" y="6797705"/>
              <a:ext cx="2611521" cy="44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173083"/>
              <a:r>
                <a:rPr lang="en-US" altLang="ja-JP" sz="2400" dirty="0" smtClean="0">
                  <a:solidFill>
                    <a:prstClr val="black"/>
                  </a:solidFill>
                  <a:ea typeface="ＭＳ Ｐゴシック" panose="020B0600070205080204" pitchFamily="50" charset="-128"/>
                  <a:cs typeface="Arial" pitchFamily="34" charset="0"/>
                </a:rPr>
                <a:t>Culture chamber</a:t>
              </a:r>
              <a:endParaRPr lang="ja-JP" altLang="en-US" sz="24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792" name="テキスト ボックス 791"/>
            <p:cNvSpPr txBox="1"/>
            <p:nvPr/>
          </p:nvSpPr>
          <p:spPr>
            <a:xfrm>
              <a:off x="5894866" y="5716082"/>
              <a:ext cx="2030886" cy="44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173083"/>
              <a:r>
                <a:rPr lang="en-US" altLang="ja-JP" sz="2400" dirty="0" smtClean="0">
                  <a:solidFill>
                    <a:prstClr val="black"/>
                  </a:solidFill>
                  <a:ea typeface="ＭＳ Ｐゴシック" panose="020B0600070205080204" pitchFamily="50" charset="-128"/>
                  <a:cs typeface="Arial" pitchFamily="34" charset="0"/>
                </a:rPr>
                <a:t>Reservoir</a:t>
              </a:r>
              <a:endParaRPr lang="ja-JP" altLang="en-US" sz="24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793" name="テキスト ボックス 792"/>
            <p:cNvSpPr txBox="1"/>
            <p:nvPr/>
          </p:nvSpPr>
          <p:spPr>
            <a:xfrm>
              <a:off x="5660171" y="4345546"/>
              <a:ext cx="1963162" cy="79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173083"/>
              <a:r>
                <a:rPr lang="en-US" altLang="ja-JP" sz="2400" dirty="0" smtClean="0">
                  <a:solidFill>
                    <a:prstClr val="black"/>
                  </a:solidFill>
                  <a:ea typeface="ＭＳ Ｐゴシック" panose="020B0600070205080204" pitchFamily="50" charset="-128"/>
                  <a:cs typeface="Arial" pitchFamily="34" charset="0"/>
                </a:rPr>
                <a:t>Centrifugal</a:t>
              </a:r>
              <a:r>
                <a:rPr lang="ja-JP" altLang="en-US" sz="2400" dirty="0">
                  <a:solidFill>
                    <a:prstClr val="black"/>
                  </a:solidFill>
                  <a:ea typeface="ＭＳ Ｐゴシック" panose="020B0600070205080204" pitchFamily="50" charset="-128"/>
                  <a:cs typeface="Arial" pitchFamily="34" charset="0"/>
                </a:rPr>
                <a:t> </a:t>
              </a:r>
              <a:r>
                <a:rPr lang="en-US" altLang="ja-JP" sz="2400" dirty="0" smtClean="0">
                  <a:solidFill>
                    <a:prstClr val="black"/>
                  </a:solidFill>
                  <a:ea typeface="ＭＳ Ｐゴシック" panose="020B0600070205080204" pitchFamily="50" charset="-128"/>
                  <a:cs typeface="Arial" pitchFamily="34" charset="0"/>
                </a:rPr>
                <a:t>pump</a:t>
              </a:r>
              <a:endParaRPr lang="ja-JP" altLang="en-US" sz="24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794" name="テキスト ボックス 793"/>
            <p:cNvSpPr txBox="1"/>
            <p:nvPr/>
          </p:nvSpPr>
          <p:spPr>
            <a:xfrm>
              <a:off x="3605532" y="4492852"/>
              <a:ext cx="1910574" cy="441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173083"/>
              <a:r>
                <a:rPr lang="en-US" altLang="ja-JP" sz="2400" dirty="0" smtClean="0">
                  <a:solidFill>
                    <a:prstClr val="black"/>
                  </a:solidFill>
                  <a:ea typeface="ＭＳ Ｐゴシック" panose="020B0600070205080204" pitchFamily="50" charset="-128"/>
                  <a:cs typeface="Arial" pitchFamily="34" charset="0"/>
                </a:rPr>
                <a:t>Flow meter</a:t>
              </a:r>
              <a:endParaRPr lang="ja-JP" altLang="en-US" sz="24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795" name="テキスト ボックス 794"/>
            <p:cNvSpPr txBox="1"/>
            <p:nvPr/>
          </p:nvSpPr>
          <p:spPr>
            <a:xfrm>
              <a:off x="642376" y="5517933"/>
              <a:ext cx="1570884" cy="79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173083"/>
              <a:r>
                <a:rPr lang="en-US" altLang="ja-JP" sz="2400" dirty="0" smtClean="0">
                  <a:solidFill>
                    <a:prstClr val="black"/>
                  </a:solidFill>
                  <a:ea typeface="ＭＳ Ｐゴシック" panose="020B0600070205080204" pitchFamily="50" charset="-128"/>
                  <a:cs typeface="Arial" pitchFamily="34" charset="0"/>
                </a:rPr>
                <a:t>Pressure </a:t>
              </a:r>
            </a:p>
            <a:p>
              <a:pPr defTabSz="4173083"/>
              <a:r>
                <a:rPr lang="en-US" altLang="ja-JP" sz="2400" dirty="0" smtClean="0">
                  <a:solidFill>
                    <a:prstClr val="black"/>
                  </a:solidFill>
                  <a:ea typeface="ＭＳ Ｐゴシック" panose="020B0600070205080204" pitchFamily="50" charset="-128"/>
                  <a:cs typeface="Arial" pitchFamily="34" charset="0"/>
                </a:rPr>
                <a:t>sensor</a:t>
              </a:r>
              <a:endParaRPr lang="ja-JP" altLang="en-US" sz="24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</p:grpSp>
      <p:sp>
        <p:nvSpPr>
          <p:cNvPr id="796" name="1 つの角を丸めた四角形 795"/>
          <p:cNvSpPr/>
          <p:nvPr/>
        </p:nvSpPr>
        <p:spPr bwMode="auto">
          <a:xfrm flipH="1">
            <a:off x="435793" y="31829399"/>
            <a:ext cx="17669791" cy="4421919"/>
          </a:xfrm>
          <a:prstGeom prst="round1Rect">
            <a:avLst>
              <a:gd name="adj" fmla="val 4495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984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50" charset="-128"/>
            </a:endParaRPr>
          </a:p>
        </p:txBody>
      </p:sp>
      <p:sp>
        <p:nvSpPr>
          <p:cNvPr id="797" name="下矢印 796"/>
          <p:cNvSpPr/>
          <p:nvPr/>
        </p:nvSpPr>
        <p:spPr>
          <a:xfrm rot="16200000">
            <a:off x="26056706" y="11462186"/>
            <a:ext cx="780631" cy="1008271"/>
          </a:xfrm>
          <a:prstGeom prst="downArrow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98" name="正方形/長方形 797"/>
          <p:cNvSpPr/>
          <p:nvPr/>
        </p:nvSpPr>
        <p:spPr>
          <a:xfrm>
            <a:off x="9234403" y="12124392"/>
            <a:ext cx="3168851" cy="2863808"/>
          </a:xfrm>
          <a:prstGeom prst="rect">
            <a:avLst/>
          </a:prstGeom>
          <a:solidFill>
            <a:sysClr val="windowText" lastClr="000000">
              <a:lumMod val="85000"/>
              <a:lumOff val="1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799" name="Picture 3" descr="C:\Users\Yamagishi\Desktop\130730\R0010414.JPG"/>
          <p:cNvPicPr>
            <a:picLocks noChangeAspect="1" noChangeArrowheads="1"/>
          </p:cNvPicPr>
          <p:nvPr/>
        </p:nvPicPr>
        <p:blipFill rotWithShape="1">
          <a:blip r:embed="rId8" cstate="print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" t="4168" r="1804" b="14588"/>
          <a:stretch/>
        </p:blipFill>
        <p:spPr bwMode="auto">
          <a:xfrm>
            <a:off x="17876232" y="26609975"/>
            <a:ext cx="7084282" cy="4541182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" name="1 つの角を丸めた四角形 799"/>
          <p:cNvSpPr/>
          <p:nvPr/>
        </p:nvSpPr>
        <p:spPr bwMode="auto">
          <a:xfrm flipH="1">
            <a:off x="396790" y="9315470"/>
            <a:ext cx="15463390" cy="6073777"/>
          </a:xfrm>
          <a:prstGeom prst="round1Rect">
            <a:avLst>
              <a:gd name="adj" fmla="val 3136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984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50" charset="-128"/>
            </a:endParaRPr>
          </a:p>
        </p:txBody>
      </p:sp>
      <p:sp>
        <p:nvSpPr>
          <p:cNvPr id="801" name="角丸四角形 800"/>
          <p:cNvSpPr/>
          <p:nvPr/>
        </p:nvSpPr>
        <p:spPr bwMode="auto">
          <a:xfrm>
            <a:off x="436293" y="9313912"/>
            <a:ext cx="5037643" cy="1026665"/>
          </a:xfrm>
          <a:prstGeom prst="roundRect">
            <a:avLst/>
          </a:prstGeom>
          <a:solidFill>
            <a:srgbClr val="FF0000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uLnTx/>
                <a:uFillTx/>
                <a:ea typeface="ＭＳ Ｐゴシック" panose="020B0600070205080204" pitchFamily="50" charset="-128"/>
              </a:rPr>
              <a:t>Background</a:t>
            </a:r>
            <a:endParaRPr kumimoji="0" lang="ja-JP" alt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uLnTx/>
              <a:uFillTx/>
              <a:ea typeface="ＭＳ Ｐゴシック" panose="020B0600070205080204" pitchFamily="50" charset="-128"/>
            </a:endParaRPr>
          </a:p>
        </p:txBody>
      </p:sp>
      <p:sp>
        <p:nvSpPr>
          <p:cNvPr id="802" name="1 つの角を丸めた四角形 801"/>
          <p:cNvSpPr/>
          <p:nvPr/>
        </p:nvSpPr>
        <p:spPr bwMode="auto">
          <a:xfrm flipH="1">
            <a:off x="447554" y="25226673"/>
            <a:ext cx="16712504" cy="6010239"/>
          </a:xfrm>
          <a:prstGeom prst="round1Rect">
            <a:avLst>
              <a:gd name="adj" fmla="val 4495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984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50" charset="-128"/>
            </a:endParaRPr>
          </a:p>
        </p:txBody>
      </p:sp>
      <p:sp>
        <p:nvSpPr>
          <p:cNvPr id="803" name="角丸四角形 802"/>
          <p:cNvSpPr/>
          <p:nvPr/>
        </p:nvSpPr>
        <p:spPr bwMode="auto">
          <a:xfrm>
            <a:off x="447556" y="25256074"/>
            <a:ext cx="5058302" cy="1026665"/>
          </a:xfrm>
          <a:prstGeom prst="roundRect">
            <a:avLst/>
          </a:prstGeom>
          <a:solidFill>
            <a:srgbClr val="FF0000"/>
          </a:solidFill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992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uLnTx/>
                <a:uFillTx/>
                <a:ea typeface="ＭＳ Ｐゴシック" panose="020B0600070205080204" pitchFamily="50" charset="-128"/>
              </a:rPr>
              <a:t>Observation</a:t>
            </a:r>
            <a:endParaRPr kumimoji="0" lang="ja-JP" altLang="en-US" sz="5992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uLnTx/>
              <a:uFillTx/>
              <a:ea typeface="ＭＳ Ｐゴシック" panose="020B0600070205080204" pitchFamily="50" charset="-128"/>
            </a:endParaRPr>
          </a:p>
        </p:txBody>
      </p:sp>
      <p:sp>
        <p:nvSpPr>
          <p:cNvPr id="804" name="1 つの角を丸めた四角形 803"/>
          <p:cNvSpPr/>
          <p:nvPr/>
        </p:nvSpPr>
        <p:spPr bwMode="auto">
          <a:xfrm flipH="1">
            <a:off x="17638073" y="25226673"/>
            <a:ext cx="12265380" cy="6010238"/>
          </a:xfrm>
          <a:prstGeom prst="round1Rect">
            <a:avLst>
              <a:gd name="adj" fmla="val 4495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984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50" charset="-128"/>
            </a:endParaRPr>
          </a:p>
        </p:txBody>
      </p:sp>
      <p:sp>
        <p:nvSpPr>
          <p:cNvPr id="805" name="角丸四角形 804"/>
          <p:cNvSpPr/>
          <p:nvPr/>
        </p:nvSpPr>
        <p:spPr bwMode="auto">
          <a:xfrm>
            <a:off x="17638074" y="25237088"/>
            <a:ext cx="4969334" cy="986292"/>
          </a:xfrm>
          <a:prstGeom prst="roundRect">
            <a:avLst/>
          </a:prstGeom>
          <a:solidFill>
            <a:srgbClr val="FF0000"/>
          </a:solidFill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992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uLnTx/>
                <a:uFillTx/>
                <a:ea typeface="ＭＳ Ｐゴシック" panose="020B0600070205080204" pitchFamily="50" charset="-128"/>
              </a:rPr>
              <a:t>Experiments</a:t>
            </a:r>
            <a:endParaRPr kumimoji="0" lang="ja-JP" altLang="en-US" sz="5992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uLnTx/>
              <a:uFillTx/>
              <a:ea typeface="ＭＳ Ｐゴシック" panose="020B0600070205080204" pitchFamily="50" charset="-128"/>
            </a:endParaRPr>
          </a:p>
        </p:txBody>
      </p:sp>
      <p:sp>
        <p:nvSpPr>
          <p:cNvPr id="806" name="1 つの角を丸めた四角形 805"/>
          <p:cNvSpPr/>
          <p:nvPr/>
        </p:nvSpPr>
        <p:spPr bwMode="auto">
          <a:xfrm flipH="1">
            <a:off x="436287" y="15853317"/>
            <a:ext cx="29467655" cy="8745335"/>
          </a:xfrm>
          <a:prstGeom prst="round1Rect">
            <a:avLst>
              <a:gd name="adj" fmla="val 3136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984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50" charset="-128"/>
            </a:endParaRPr>
          </a:p>
        </p:txBody>
      </p:sp>
      <p:sp>
        <p:nvSpPr>
          <p:cNvPr id="807" name="角丸四角形 806"/>
          <p:cNvSpPr/>
          <p:nvPr/>
        </p:nvSpPr>
        <p:spPr bwMode="auto">
          <a:xfrm>
            <a:off x="451755" y="15854877"/>
            <a:ext cx="5037643" cy="1026665"/>
          </a:xfrm>
          <a:prstGeom prst="roundRect">
            <a:avLst/>
          </a:prstGeom>
          <a:solidFill>
            <a:srgbClr val="FF0000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992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uLnTx/>
                <a:uFillTx/>
                <a:ea typeface="ＭＳ Ｐゴシック" panose="020B0600070205080204" pitchFamily="50" charset="-128"/>
              </a:rPr>
              <a:t>Concept</a:t>
            </a:r>
            <a:endParaRPr kumimoji="0" lang="ja-JP" altLang="en-US" sz="5992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uLnTx/>
              <a:uFillTx/>
              <a:ea typeface="ＭＳ Ｐゴシック" panose="020B0600070205080204" pitchFamily="50" charset="-128"/>
            </a:endParaRPr>
          </a:p>
        </p:txBody>
      </p:sp>
      <p:sp>
        <p:nvSpPr>
          <p:cNvPr id="808" name="角丸四角形 807"/>
          <p:cNvSpPr/>
          <p:nvPr/>
        </p:nvSpPr>
        <p:spPr bwMode="auto">
          <a:xfrm>
            <a:off x="468216" y="36846308"/>
            <a:ext cx="5037643" cy="986292"/>
          </a:xfrm>
          <a:prstGeom prst="roundRect">
            <a:avLst/>
          </a:prstGeom>
          <a:solidFill>
            <a:srgbClr val="FF0000"/>
          </a:solidFill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992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uLnTx/>
                <a:uFillTx/>
                <a:ea typeface="ＭＳ Ｐゴシック" panose="020B0600070205080204" pitchFamily="50" charset="-128"/>
              </a:rPr>
              <a:t>Conclusions</a:t>
            </a:r>
            <a:endParaRPr kumimoji="0" lang="ja-JP" altLang="en-US" sz="5992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uLnTx/>
              <a:uFillTx/>
              <a:ea typeface="ＭＳ Ｐゴシック" panose="020B0600070205080204" pitchFamily="50" charset="-128"/>
            </a:endParaRPr>
          </a:p>
        </p:txBody>
      </p:sp>
      <p:sp>
        <p:nvSpPr>
          <p:cNvPr id="809" name="1 つの角を丸めた四角形 808"/>
          <p:cNvSpPr/>
          <p:nvPr/>
        </p:nvSpPr>
        <p:spPr bwMode="auto">
          <a:xfrm flipH="1">
            <a:off x="468214" y="36842210"/>
            <a:ext cx="17211146" cy="2868303"/>
          </a:xfrm>
          <a:prstGeom prst="round1Rect">
            <a:avLst>
              <a:gd name="adj" fmla="val 4495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984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50" charset="-128"/>
            </a:endParaRPr>
          </a:p>
        </p:txBody>
      </p:sp>
      <p:sp>
        <p:nvSpPr>
          <p:cNvPr id="810" name="テキスト ボックス 809"/>
          <p:cNvSpPr txBox="1"/>
          <p:nvPr/>
        </p:nvSpPr>
        <p:spPr>
          <a:xfrm>
            <a:off x="22878334" y="28793223"/>
            <a:ext cx="24140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173083">
              <a:defRPr/>
            </a:pP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Centrifugal </a:t>
            </a:r>
          </a:p>
          <a:p>
            <a:pPr defTabSz="4173083">
              <a:defRPr/>
            </a:pP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pump</a:t>
            </a:r>
          </a:p>
        </p:txBody>
      </p:sp>
      <p:cxnSp>
        <p:nvCxnSpPr>
          <p:cNvPr id="811" name="直線コネクタ 810"/>
          <p:cNvCxnSpPr/>
          <p:nvPr/>
        </p:nvCxnSpPr>
        <p:spPr>
          <a:xfrm>
            <a:off x="14865300" y="15921866"/>
            <a:ext cx="0" cy="867678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sp>
        <p:nvSpPr>
          <p:cNvPr id="812" name="角丸四角形 811"/>
          <p:cNvSpPr/>
          <p:nvPr/>
        </p:nvSpPr>
        <p:spPr>
          <a:xfrm>
            <a:off x="376024" y="7019547"/>
            <a:ext cx="29527423" cy="1729914"/>
          </a:xfrm>
          <a:prstGeom prst="roundRect">
            <a:avLst/>
          </a:prstGeom>
          <a:solidFill>
            <a:sysClr val="window" lastClr="FFFFFF"/>
          </a:solidFill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13" name="テキスト ボックス 812"/>
          <p:cNvSpPr txBox="1"/>
          <p:nvPr/>
        </p:nvSpPr>
        <p:spPr>
          <a:xfrm>
            <a:off x="583126" y="6995135"/>
            <a:ext cx="29455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4400" u="sng" dirty="0" smtClean="0">
                <a:solidFill>
                  <a:srgbClr val="FF0000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Abstract: </a:t>
            </a:r>
            <a:r>
              <a:rPr lang="en-US" altLang="ja-JP" sz="3200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We proposed a 3D assembly technique and a circulatory culture system. </a:t>
            </a: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We </a:t>
            </a:r>
            <a:r>
              <a:rPr lang="en-US" altLang="ja-JP" sz="3200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succeeded in </a:t>
            </a: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fabricating multilayer-structured </a:t>
            </a:r>
            <a:r>
              <a:rPr lang="en-US" altLang="ja-JP" sz="3200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tubular </a:t>
            </a: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tissues </a:t>
            </a:r>
            <a:r>
              <a:rPr lang="en-US" altLang="ja-JP" sz="3200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similar to blood vessels and </a:t>
            </a: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connecting these </a:t>
            </a:r>
            <a:r>
              <a:rPr lang="en-US" altLang="ja-JP" sz="3200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tubular </a:t>
            </a: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tissues to the artificial system. </a:t>
            </a:r>
            <a:r>
              <a:rPr lang="en-US" altLang="ja-JP" sz="3200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Also </a:t>
            </a: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tubular tissues are circulated and evaluated with the proposed circulatory culture system. These </a:t>
            </a:r>
            <a:r>
              <a:rPr lang="en-US" altLang="ja-JP" sz="3200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results show that this system could be potentially useful for creating in vitro simulators for drug efficiency evaluation and operative training.</a:t>
            </a:r>
            <a:endParaRPr lang="ja-JP" altLang="en-US" sz="30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14" name="1 つの角を丸めた四角形 813"/>
          <p:cNvSpPr/>
          <p:nvPr/>
        </p:nvSpPr>
        <p:spPr bwMode="auto">
          <a:xfrm flipH="1">
            <a:off x="16364313" y="9313911"/>
            <a:ext cx="13539632" cy="6075336"/>
          </a:xfrm>
          <a:prstGeom prst="round1Rect">
            <a:avLst>
              <a:gd name="adj" fmla="val 3136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984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50" charset="-128"/>
            </a:endParaRPr>
          </a:p>
        </p:txBody>
      </p:sp>
      <p:sp>
        <p:nvSpPr>
          <p:cNvPr id="815" name="角丸四角形 814"/>
          <p:cNvSpPr/>
          <p:nvPr/>
        </p:nvSpPr>
        <p:spPr bwMode="auto">
          <a:xfrm>
            <a:off x="16364314" y="9313912"/>
            <a:ext cx="5037643" cy="1026665"/>
          </a:xfrm>
          <a:prstGeom prst="roundRect">
            <a:avLst/>
          </a:prstGeom>
          <a:solidFill>
            <a:srgbClr val="FF0000"/>
          </a:solidFill>
          <a:ln w="571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uLnTx/>
                <a:uFillTx/>
                <a:ea typeface="ＭＳ Ｐゴシック" panose="020B0600070205080204" pitchFamily="50" charset="-128"/>
              </a:rPr>
              <a:t>Purpose</a:t>
            </a:r>
            <a:endParaRPr kumimoji="0" lang="ja-JP" altLang="en-US" sz="5992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uLnTx/>
              <a:uFillTx/>
              <a:ea typeface="ＭＳ Ｐゴシック" panose="020B0600070205080204" pitchFamily="50" charset="-128"/>
            </a:endParaRPr>
          </a:p>
        </p:txBody>
      </p:sp>
      <p:sp>
        <p:nvSpPr>
          <p:cNvPr id="816" name="テキスト ボックス 24"/>
          <p:cNvSpPr txBox="1">
            <a:spLocks noChangeArrowheads="1"/>
          </p:cNvSpPr>
          <p:nvPr/>
        </p:nvSpPr>
        <p:spPr bwMode="auto">
          <a:xfrm>
            <a:off x="16940470" y="12809875"/>
            <a:ext cx="12443485" cy="2431435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79646">
                <a:lumMod val="40000"/>
                <a:lumOff val="60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marL="0" marR="0" lvl="0" indent="0" defTabSz="417308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defTabSz="417308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 ・ </a:t>
            </a:r>
            <a:r>
              <a:rPr kumimoji="0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Connection </a:t>
            </a:r>
            <a:r>
              <a:rPr kumimoji="0" lang="en-US" altLang="ja-JP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of </a:t>
            </a:r>
            <a:r>
              <a:rPr kumimoji="0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tubular </a:t>
            </a:r>
            <a:r>
              <a:rPr kumimoji="0" lang="en-US" altLang="ja-JP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tissues</a:t>
            </a:r>
            <a:r>
              <a: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0" lang="en-US" altLang="ja-JP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with high cell density </a:t>
            </a:r>
          </a:p>
          <a:p>
            <a:pPr marL="0" marR="0" lvl="0" indent="0" defTabSz="4173083" eaLnBrk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	to the </a:t>
            </a:r>
            <a:r>
              <a:rPr kumimoji="0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circulatory culture system</a:t>
            </a:r>
          </a:p>
          <a:p>
            <a:pPr marL="0" marR="0" lvl="0" indent="0" defTabSz="4173083" eaLnBrk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  <a:p>
            <a:pPr marL="0" marR="0" lvl="0" indent="0" defTabSz="4173083" eaLnBrk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0" lang="ja-JP" alt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・ </a:t>
            </a:r>
            <a:r>
              <a:rPr kumimoji="0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Circulation </a:t>
            </a:r>
            <a:r>
              <a:rPr kumimoji="0" lang="en-US" altLang="ja-JP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of </a:t>
            </a:r>
            <a:r>
              <a:rPr kumimoji="0" lang="en-US" altLang="ja-JP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tubular </a:t>
            </a:r>
            <a:r>
              <a:rPr kumimoji="0" lang="en-US" altLang="ja-JP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tissues </a:t>
            </a:r>
          </a:p>
        </p:txBody>
      </p:sp>
      <p:sp>
        <p:nvSpPr>
          <p:cNvPr id="817" name="テキスト ボックス 816"/>
          <p:cNvSpPr txBox="1"/>
          <p:nvPr/>
        </p:nvSpPr>
        <p:spPr>
          <a:xfrm>
            <a:off x="19400025" y="28012021"/>
            <a:ext cx="310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Flow meter</a:t>
            </a:r>
            <a:endParaRPr lang="ja-JP" altLang="en-US" sz="32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18" name="テキスト ボックス 817"/>
          <p:cNvSpPr txBox="1"/>
          <p:nvPr/>
        </p:nvSpPr>
        <p:spPr>
          <a:xfrm>
            <a:off x="19204171" y="30230695"/>
            <a:ext cx="4183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Culture chamber</a:t>
            </a:r>
            <a:endParaRPr lang="ja-JP" altLang="en-US" sz="32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19" name="テキスト ボックス 818"/>
          <p:cNvSpPr txBox="1"/>
          <p:nvPr/>
        </p:nvSpPr>
        <p:spPr>
          <a:xfrm>
            <a:off x="22138419" y="27455342"/>
            <a:ext cx="29053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73083"/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Reservo</a:t>
            </a:r>
            <a:r>
              <a:rPr lang="en-US" altLang="ja-JP" sz="32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ir</a:t>
            </a:r>
            <a:endParaRPr lang="ja-JP" altLang="en-US" sz="32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820" name="テキスト ボックス 819"/>
          <p:cNvSpPr txBox="1"/>
          <p:nvPr/>
        </p:nvSpPr>
        <p:spPr>
          <a:xfrm>
            <a:off x="17891287" y="28873776"/>
            <a:ext cx="3682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Pressure sensor</a:t>
            </a:r>
            <a:endParaRPr lang="ja-JP" altLang="en-US" sz="32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821" name="グループ化 820"/>
          <p:cNvGrpSpPr/>
          <p:nvPr/>
        </p:nvGrpSpPr>
        <p:grpSpPr>
          <a:xfrm>
            <a:off x="613241" y="10429777"/>
            <a:ext cx="8333084" cy="4295529"/>
            <a:chOff x="-36947" y="3747540"/>
            <a:chExt cx="4940442" cy="2384073"/>
          </a:xfrm>
        </p:grpSpPr>
        <p:pic>
          <p:nvPicPr>
            <p:cNvPr id="822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36947" y="3747540"/>
              <a:ext cx="4940442" cy="2384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3" name="正方形/長方形 822"/>
            <p:cNvSpPr/>
            <p:nvPr/>
          </p:nvSpPr>
          <p:spPr>
            <a:xfrm>
              <a:off x="3622551" y="3970905"/>
              <a:ext cx="1238247" cy="1934613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198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  <p:pic>
          <p:nvPicPr>
            <p:cNvPr id="824" name="Picture 13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166"/>
            <a:stretch/>
          </p:blipFill>
          <p:spPr bwMode="auto">
            <a:xfrm>
              <a:off x="3622550" y="3960192"/>
              <a:ext cx="1204726" cy="171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" name="テキスト ボックス 824"/>
            <p:cNvSpPr txBox="1"/>
            <p:nvPr/>
          </p:nvSpPr>
          <p:spPr>
            <a:xfrm>
              <a:off x="3707947" y="3774989"/>
              <a:ext cx="1083525" cy="256230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Artery Chip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</p:grpSp>
      <p:sp>
        <p:nvSpPr>
          <p:cNvPr id="826" name="テキスト ボックス 37"/>
          <p:cNvSpPr txBox="1">
            <a:spLocks noChangeArrowheads="1"/>
          </p:cNvSpPr>
          <p:nvPr/>
        </p:nvSpPr>
        <p:spPr bwMode="auto">
          <a:xfrm>
            <a:off x="1699232" y="14660679"/>
            <a:ext cx="46476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73083" eaLnBrk="0" hangingPunct="0"/>
            <a:r>
              <a:rPr lang="en-US" altLang="ja-JP" sz="2000" dirty="0">
                <a:solidFill>
                  <a:srgbClr val="000000"/>
                </a:solidFill>
                <a:ea typeface="ＭＳ Ｐゴシック" panose="020B0600070205080204" pitchFamily="50" charset="-128"/>
                <a:cs typeface="Arial" charset="0"/>
              </a:rPr>
              <a:t>D. </a:t>
            </a:r>
            <a:r>
              <a:rPr lang="en-US" altLang="ja-JP" sz="20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Arial" charset="0"/>
              </a:rPr>
              <a:t>E. </a:t>
            </a:r>
            <a:r>
              <a:rPr lang="en-US" altLang="ja-JP" sz="2000" dirty="0" err="1" smtClean="0">
                <a:solidFill>
                  <a:srgbClr val="000000"/>
                </a:solidFill>
                <a:ea typeface="ＭＳ Ｐゴシック" panose="020B0600070205080204" pitchFamily="50" charset="-128"/>
                <a:cs typeface="Arial" charset="0"/>
              </a:rPr>
              <a:t>Ingber</a:t>
            </a:r>
            <a:r>
              <a:rPr lang="en-US" altLang="ja-JP" sz="20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Arial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ea typeface="ＭＳ Ｐゴシック" panose="020B0600070205080204" pitchFamily="50" charset="-128"/>
                <a:cs typeface="Arial" charset="0"/>
              </a:rPr>
              <a:t>et al., </a:t>
            </a:r>
            <a:r>
              <a:rPr lang="en-US" altLang="ja-JP" sz="20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Arial" charset="0"/>
              </a:rPr>
              <a:t>Lab on a chip (2010</a:t>
            </a:r>
            <a:r>
              <a:rPr lang="en-US" altLang="ja-JP" sz="2000" dirty="0">
                <a:solidFill>
                  <a:srgbClr val="000000"/>
                </a:solidFill>
                <a:ea typeface="ＭＳ Ｐゴシック" panose="020B0600070205080204" pitchFamily="50" charset="-128"/>
                <a:cs typeface="Arial" charset="0"/>
              </a:rPr>
              <a:t>)</a:t>
            </a:r>
          </a:p>
        </p:txBody>
      </p:sp>
      <p:sp>
        <p:nvSpPr>
          <p:cNvPr id="827" name="正方形/長方形 826"/>
          <p:cNvSpPr/>
          <p:nvPr/>
        </p:nvSpPr>
        <p:spPr>
          <a:xfrm>
            <a:off x="808141" y="10508916"/>
            <a:ext cx="1701971" cy="3702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Liver Chip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28" name="正方形/長方形 827"/>
          <p:cNvSpPr/>
          <p:nvPr/>
        </p:nvSpPr>
        <p:spPr>
          <a:xfrm>
            <a:off x="2608624" y="10520227"/>
            <a:ext cx="1874909" cy="3702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Kidney Chip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29" name="正方形/長方形 828"/>
          <p:cNvSpPr/>
          <p:nvPr/>
        </p:nvSpPr>
        <p:spPr>
          <a:xfrm>
            <a:off x="4795698" y="10479233"/>
            <a:ext cx="1701971" cy="37029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Lung Chip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30" name="角丸四角形 829"/>
          <p:cNvSpPr/>
          <p:nvPr/>
        </p:nvSpPr>
        <p:spPr>
          <a:xfrm>
            <a:off x="2680644" y="12409133"/>
            <a:ext cx="3862673" cy="674935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Organs on a chip</a:t>
            </a:r>
            <a:endParaRPr kumimoji="0" lang="ja-JP" alt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pic>
        <p:nvPicPr>
          <p:cNvPr id="831" name="Picture 2" descr="E:\研究室\130909_積層細胞\DSC0041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496" b="67949" l="27821" r="6044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61" t="27641" r="39403" b="31941"/>
          <a:stretch/>
        </p:blipFill>
        <p:spPr bwMode="auto">
          <a:xfrm>
            <a:off x="9234403" y="12161248"/>
            <a:ext cx="2970270" cy="260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2" name="表 8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66946"/>
              </p:ext>
            </p:extLst>
          </p:nvPr>
        </p:nvGraphicFramePr>
        <p:xfrm>
          <a:off x="592084" y="16881542"/>
          <a:ext cx="14073280" cy="7497285"/>
        </p:xfrm>
        <a:graphic>
          <a:graphicData uri="http://schemas.openxmlformats.org/drawingml/2006/table">
            <a:tbl>
              <a:tblPr firstRow="1" bandRow="1"/>
              <a:tblGrid>
                <a:gridCol w="4897314"/>
                <a:gridCol w="4609237"/>
                <a:gridCol w="4566729"/>
              </a:tblGrid>
              <a:tr h="3486920">
                <a:tc gridSpan="3">
                  <a:txBody>
                    <a:bodyPr/>
                    <a:lstStyle>
                      <a:lvl1pPr marL="0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1513743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3027487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4541230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6054974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7568717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9082461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10596204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12109948" algn="l" defTabSz="3027487" rtl="0" eaLnBrk="1" latinLnBrk="0" hangingPunct="1">
                        <a:defRPr kumimoji="1" sz="596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3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明朝" pitchFamily="17" charset="-128"/>
                          <a:cs typeface="Arial" pitchFamily="34" charset="0"/>
                        </a:rPr>
                        <a:t>1)</a:t>
                      </a:r>
                      <a:endParaRPr kumimoji="1" lang="ja-JP" altLang="en-US" sz="3000" b="0" dirty="0"/>
                    </a:p>
                  </a:txBody>
                  <a:tcPr marL="91447" marR="91447" marT="43523" marB="4352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91433" marR="914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010365">
                <a:tc>
                  <a:txBody>
                    <a:bodyPr/>
                    <a:lstStyle>
                      <a:lvl1pPr marL="0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1513743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3027487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4541230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6054974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7568717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9082461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10596204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12109948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700" dirty="0"/>
                    </a:p>
                  </a:txBody>
                  <a:tcPr marL="91447" marR="91447" marT="43523" marB="4352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1513743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3027487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4541230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6054974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7568717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9082461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10596204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12109948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4114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3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3523" marB="4352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1513743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3027487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4541230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6054974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7568717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9082461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10596204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12109948" algn="l" defTabSz="3027487" rtl="0" eaLnBrk="1" latinLnBrk="0" hangingPunct="1">
                        <a:defRPr kumimoji="1" sz="596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kumimoji="1" lang="ja-JP" altLang="en-US" sz="3000" dirty="0">
                        <a:latin typeface="Arial" pitchFamily="34" charset="0"/>
                        <a:ea typeface="Arial Unicode MS" pitchFamily="50" charset="-128"/>
                        <a:cs typeface="Arial" pitchFamily="34" charset="0"/>
                      </a:endParaRPr>
                    </a:p>
                  </a:txBody>
                  <a:tcPr marL="91447" marR="91447" marT="43523" marB="43523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33" name="グループ化 832"/>
          <p:cNvGrpSpPr/>
          <p:nvPr/>
        </p:nvGrpSpPr>
        <p:grpSpPr>
          <a:xfrm>
            <a:off x="11707782" y="17690951"/>
            <a:ext cx="2960403" cy="2254653"/>
            <a:chOff x="4070350" y="1190831"/>
            <a:chExt cx="2207273" cy="1542758"/>
          </a:xfrm>
        </p:grpSpPr>
        <p:sp>
          <p:nvSpPr>
            <p:cNvPr id="834" name="円柱 833"/>
            <p:cNvSpPr/>
            <p:nvPr/>
          </p:nvSpPr>
          <p:spPr>
            <a:xfrm>
              <a:off x="4070350" y="1190831"/>
              <a:ext cx="1968500" cy="1244600"/>
            </a:xfrm>
            <a:prstGeom prst="can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835" name="円/楕円 834"/>
            <p:cNvSpPr/>
            <p:nvPr/>
          </p:nvSpPr>
          <p:spPr>
            <a:xfrm>
              <a:off x="4079875" y="2060575"/>
              <a:ext cx="1968500" cy="330200"/>
            </a:xfrm>
            <a:prstGeom prst="ellipse">
              <a:avLst/>
            </a:prstGeom>
            <a:solidFill>
              <a:srgbClr val="EEECE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  <p:pic>
          <p:nvPicPr>
            <p:cNvPr id="836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157663" y="1597025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7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310063" y="1749425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8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462463" y="1901825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283075" y="1933575"/>
              <a:ext cx="2444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0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456113" y="1695450"/>
              <a:ext cx="242887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075113" y="1806575"/>
              <a:ext cx="2444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2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310063" y="1749425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3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462463" y="1901825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4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614863" y="2054225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5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435475" y="2085975"/>
              <a:ext cx="2444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6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608513" y="1847850"/>
              <a:ext cx="242887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7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227513" y="1958975"/>
              <a:ext cx="2444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8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111625" y="2103438"/>
              <a:ext cx="24288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9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835525" y="1682750"/>
              <a:ext cx="2444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0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987925" y="1835150"/>
              <a:ext cx="2444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810125" y="1866900"/>
              <a:ext cx="24288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2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981575" y="1627188"/>
              <a:ext cx="24288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3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575175" y="2162175"/>
              <a:ext cx="24288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4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875213" y="1801813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5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027613" y="1954213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6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180013" y="2106613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7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000625" y="2138363"/>
              <a:ext cx="24288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8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172075" y="1898650"/>
              <a:ext cx="2444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9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792663" y="2011363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0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332288" y="2103438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238750" y="1703388"/>
              <a:ext cx="242888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2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391150" y="1855788"/>
              <a:ext cx="242888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3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211763" y="1887538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4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383213" y="1647825"/>
              <a:ext cx="2444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5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003800" y="1760538"/>
              <a:ext cx="242888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6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381625" y="1998663"/>
              <a:ext cx="244475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7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707063" y="2111375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8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129213" y="2157413"/>
              <a:ext cx="242887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9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565775" y="2062163"/>
              <a:ext cx="244475" cy="230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0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4795838" y="2174875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1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632450" y="1865313"/>
              <a:ext cx="24288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2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784850" y="2017713"/>
              <a:ext cx="242888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3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514975" y="2120900"/>
              <a:ext cx="242888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4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776913" y="1809750"/>
              <a:ext cx="244475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5" name="Picture 3"/>
            <p:cNvPicPr>
              <a:picLocks noChangeAspect="1" noChangeArrowheads="1"/>
            </p:cNvPicPr>
            <p:nvPr/>
          </p:nvPicPr>
          <p:blipFill>
            <a:blip r:embed="rId13" cstate="print"/>
            <a:srcRect l="31157" t="17703" r="59157" b="72697"/>
            <a:stretch>
              <a:fillRect/>
            </a:stretch>
          </p:blipFill>
          <p:spPr bwMode="auto">
            <a:xfrm>
              <a:off x="5367338" y="2173288"/>
              <a:ext cx="242887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6" name="テキスト ボックス 55"/>
            <p:cNvSpPr txBox="1">
              <a:spLocks noChangeArrowheads="1"/>
            </p:cNvSpPr>
            <p:nvPr/>
          </p:nvSpPr>
          <p:spPr bwMode="auto">
            <a:xfrm>
              <a:off x="4152349" y="2417692"/>
              <a:ext cx="2125274" cy="315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charset="0"/>
                </a:rPr>
                <a:t>Cell accumulation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charset="0"/>
              </a:endParaRPr>
            </a:p>
          </p:txBody>
        </p:sp>
      </p:grpSp>
      <p:grpSp>
        <p:nvGrpSpPr>
          <p:cNvPr id="877" name="グループ化 876"/>
          <p:cNvGrpSpPr/>
          <p:nvPr/>
        </p:nvGrpSpPr>
        <p:grpSpPr>
          <a:xfrm>
            <a:off x="8281710" y="17255484"/>
            <a:ext cx="1606915" cy="2835793"/>
            <a:chOff x="501195" y="1250576"/>
            <a:chExt cx="1463961" cy="3247165"/>
          </a:xfrm>
        </p:grpSpPr>
        <p:pic>
          <p:nvPicPr>
            <p:cNvPr id="878" name="Picture 1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01195" y="1250576"/>
              <a:ext cx="1463961" cy="3161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2" name="円/楕円 881"/>
            <p:cNvSpPr/>
            <p:nvPr/>
          </p:nvSpPr>
          <p:spPr>
            <a:xfrm>
              <a:off x="1085951" y="3466238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56" name="円/楕円 1655"/>
            <p:cNvSpPr/>
            <p:nvPr/>
          </p:nvSpPr>
          <p:spPr>
            <a:xfrm>
              <a:off x="1426020" y="3763439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57" name="円/楕円 1656"/>
            <p:cNvSpPr/>
            <p:nvPr/>
          </p:nvSpPr>
          <p:spPr>
            <a:xfrm>
              <a:off x="907621" y="3895055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58" name="円/楕円 1657"/>
            <p:cNvSpPr/>
            <p:nvPr/>
          </p:nvSpPr>
          <p:spPr>
            <a:xfrm>
              <a:off x="1222807" y="4077618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59" name="円/楕円 1658"/>
            <p:cNvSpPr/>
            <p:nvPr/>
          </p:nvSpPr>
          <p:spPr>
            <a:xfrm>
              <a:off x="1214512" y="3674278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0" name="円/楕円 1659"/>
            <p:cNvSpPr/>
            <p:nvPr/>
          </p:nvSpPr>
          <p:spPr>
            <a:xfrm>
              <a:off x="803941" y="3623329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1" name="円/楕円 1660"/>
            <p:cNvSpPr/>
            <p:nvPr/>
          </p:nvSpPr>
          <p:spPr>
            <a:xfrm>
              <a:off x="1011302" y="4082587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2" name="円/楕円 1661"/>
            <p:cNvSpPr/>
            <p:nvPr/>
          </p:nvSpPr>
          <p:spPr>
            <a:xfrm>
              <a:off x="1089053" y="3895055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3" name="円/楕円 1662"/>
            <p:cNvSpPr/>
            <p:nvPr/>
          </p:nvSpPr>
          <p:spPr>
            <a:xfrm>
              <a:off x="1005334" y="3697941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4" name="円/楕円 1663"/>
            <p:cNvSpPr/>
            <p:nvPr/>
          </p:nvSpPr>
          <p:spPr>
            <a:xfrm>
              <a:off x="1426020" y="3540213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5" name="円/楕円 1664"/>
            <p:cNvSpPr/>
            <p:nvPr/>
          </p:nvSpPr>
          <p:spPr>
            <a:xfrm>
              <a:off x="878590" y="3423449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6" name="円/楕円 1665"/>
            <p:cNvSpPr/>
            <p:nvPr/>
          </p:nvSpPr>
          <p:spPr>
            <a:xfrm>
              <a:off x="1282280" y="3890768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7" name="円/楕円 1666"/>
            <p:cNvSpPr/>
            <p:nvPr/>
          </p:nvSpPr>
          <p:spPr>
            <a:xfrm>
              <a:off x="1285382" y="3401515"/>
              <a:ext cx="149298" cy="152845"/>
            </a:xfrm>
            <a:prstGeom prst="ellipse">
              <a:avLst/>
            </a:prstGeom>
            <a:solidFill>
              <a:srgbClr val="9BBB59">
                <a:alpha val="78824"/>
              </a:srgbClr>
            </a:solidFill>
            <a:ln w="57150" cap="flat" cmpd="sng" algn="ctr">
              <a:solidFill>
                <a:srgbClr val="FFFF9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 dirty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8" name="円柱 1667"/>
            <p:cNvSpPr/>
            <p:nvPr/>
          </p:nvSpPr>
          <p:spPr>
            <a:xfrm>
              <a:off x="754173" y="2268237"/>
              <a:ext cx="900000" cy="2076150"/>
            </a:xfrm>
            <a:prstGeom prst="can">
              <a:avLst/>
            </a:prstGeom>
            <a:solidFill>
              <a:srgbClr val="FF3399">
                <a:alpha val="2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69" name="正方形/長方形 1668"/>
            <p:cNvSpPr/>
            <p:nvPr/>
          </p:nvSpPr>
          <p:spPr>
            <a:xfrm rot="19200000">
              <a:off x="709418" y="3866823"/>
              <a:ext cx="193962" cy="630918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670" name="正方形/長方形 1669"/>
            <p:cNvSpPr/>
            <p:nvPr/>
          </p:nvSpPr>
          <p:spPr>
            <a:xfrm rot="2400000">
              <a:off x="1498221" y="3926384"/>
              <a:ext cx="188547" cy="56043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ja-JP" altLang="en-US" sz="1800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</p:grpSp>
      <p:cxnSp>
        <p:nvCxnSpPr>
          <p:cNvPr id="1671" name="直線矢印コネクタ 72"/>
          <p:cNvCxnSpPr>
            <a:cxnSpLocks noChangeShapeType="1"/>
          </p:cNvCxnSpPr>
          <p:nvPr/>
        </p:nvCxnSpPr>
        <p:spPr bwMode="auto">
          <a:xfrm flipH="1">
            <a:off x="9033686" y="18143178"/>
            <a:ext cx="690426" cy="1069006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72" name="テキスト ボックス 76"/>
          <p:cNvSpPr txBox="1">
            <a:spLocks noChangeArrowheads="1"/>
          </p:cNvSpPr>
          <p:nvPr/>
        </p:nvSpPr>
        <p:spPr bwMode="auto">
          <a:xfrm>
            <a:off x="9628756" y="17427787"/>
            <a:ext cx="23817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FN-G coated cell</a:t>
            </a:r>
            <a:endParaRPr lang="ja-JP" altLang="en-US" sz="3200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grpSp>
        <p:nvGrpSpPr>
          <p:cNvPr id="1673" name="グループ化 1672"/>
          <p:cNvGrpSpPr/>
          <p:nvPr/>
        </p:nvGrpSpPr>
        <p:grpSpPr>
          <a:xfrm>
            <a:off x="1064367" y="18298521"/>
            <a:ext cx="1153820" cy="1023802"/>
            <a:chOff x="3450813" y="-116286"/>
            <a:chExt cx="432000" cy="432000"/>
          </a:xfrm>
        </p:grpSpPr>
        <p:sp>
          <p:nvSpPr>
            <p:cNvPr id="1674" name="円/楕円 1673"/>
            <p:cNvSpPr/>
            <p:nvPr/>
          </p:nvSpPr>
          <p:spPr bwMode="auto">
            <a:xfrm>
              <a:off x="3450813" y="-116286"/>
              <a:ext cx="432000" cy="432000"/>
            </a:xfrm>
            <a:prstGeom prst="ellipse">
              <a:avLst/>
            </a:prstGeom>
            <a:solidFill>
              <a:srgbClr val="FFFF99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 smtClean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75" name="円/楕円 1674"/>
            <p:cNvSpPr/>
            <p:nvPr/>
          </p:nvSpPr>
          <p:spPr bwMode="auto">
            <a:xfrm>
              <a:off x="3594813" y="27714"/>
              <a:ext cx="144000" cy="144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 smtClean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676" name="テキスト ボックス 76"/>
          <p:cNvSpPr txBox="1">
            <a:spLocks noChangeArrowheads="1"/>
          </p:cNvSpPr>
          <p:nvPr/>
        </p:nvSpPr>
        <p:spPr bwMode="auto">
          <a:xfrm>
            <a:off x="952180" y="19309052"/>
            <a:ext cx="2304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Single cell</a:t>
            </a:r>
            <a:endParaRPr lang="ja-JP" altLang="en-US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grpSp>
        <p:nvGrpSpPr>
          <p:cNvPr id="1677" name="グループ化 1676"/>
          <p:cNvGrpSpPr/>
          <p:nvPr/>
        </p:nvGrpSpPr>
        <p:grpSpPr>
          <a:xfrm>
            <a:off x="5226123" y="18220570"/>
            <a:ext cx="1476416" cy="1200235"/>
            <a:chOff x="3162384" y="-48260"/>
            <a:chExt cx="523240" cy="494713"/>
          </a:xfrm>
        </p:grpSpPr>
        <p:grpSp>
          <p:nvGrpSpPr>
            <p:cNvPr id="1678" name="グループ化 71"/>
            <p:cNvGrpSpPr/>
            <p:nvPr/>
          </p:nvGrpSpPr>
          <p:grpSpPr>
            <a:xfrm>
              <a:off x="3203848" y="-22433"/>
              <a:ext cx="432000" cy="432000"/>
              <a:chOff x="3450813" y="-116286"/>
              <a:chExt cx="432000" cy="432000"/>
            </a:xfrm>
          </p:grpSpPr>
          <p:sp>
            <p:nvSpPr>
              <p:cNvPr id="1681" name="円/楕円 1680"/>
              <p:cNvSpPr/>
              <p:nvPr/>
            </p:nvSpPr>
            <p:spPr bwMode="auto">
              <a:xfrm>
                <a:off x="3450813" y="-116286"/>
                <a:ext cx="432000" cy="432000"/>
              </a:xfrm>
              <a:prstGeom prst="ellipse">
                <a:avLst/>
              </a:prstGeom>
              <a:solidFill>
                <a:srgbClr val="FFFF99"/>
              </a:solidFill>
              <a:ln w="95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  <p:sp>
            <p:nvSpPr>
              <p:cNvPr id="1682" name="円/楕円 1681"/>
              <p:cNvSpPr/>
              <p:nvPr/>
            </p:nvSpPr>
            <p:spPr bwMode="auto">
              <a:xfrm>
                <a:off x="3594813" y="27714"/>
                <a:ext cx="144000" cy="144000"/>
              </a:xfrm>
              <a:prstGeom prst="ellipse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ja-JP" altLang="en-US" sz="2400" b="1" smtClean="0">
                  <a:solidFill>
                    <a:prstClr val="black"/>
                  </a:solidFill>
                  <a:latin typeface="Times New Roman" pitchFamily="18" charset="0"/>
                  <a:ea typeface="ＭＳ Ｐゴシック" pitchFamily="50" charset="-128"/>
                </a:endParaRPr>
              </a:p>
            </p:txBody>
          </p:sp>
        </p:grpSp>
        <p:sp>
          <p:nvSpPr>
            <p:cNvPr id="1679" name="フリーフォーム 1678"/>
            <p:cNvSpPr/>
            <p:nvPr/>
          </p:nvSpPr>
          <p:spPr bwMode="auto">
            <a:xfrm>
              <a:off x="3176556" y="-46307"/>
              <a:ext cx="473508" cy="492760"/>
            </a:xfrm>
            <a:custGeom>
              <a:avLst/>
              <a:gdLst>
                <a:gd name="connsiteX0" fmla="*/ 371908 w 473508"/>
                <a:gd name="connsiteY0" fmla="*/ 81280 h 492760"/>
                <a:gd name="connsiteX1" fmla="*/ 392228 w 473508"/>
                <a:gd name="connsiteY1" fmla="*/ 106680 h 492760"/>
                <a:gd name="connsiteX2" fmla="*/ 407468 w 473508"/>
                <a:gd name="connsiteY2" fmla="*/ 116840 h 492760"/>
                <a:gd name="connsiteX3" fmla="*/ 412548 w 473508"/>
                <a:gd name="connsiteY3" fmla="*/ 132080 h 492760"/>
                <a:gd name="connsiteX4" fmla="*/ 422708 w 473508"/>
                <a:gd name="connsiteY4" fmla="*/ 147320 h 492760"/>
                <a:gd name="connsiteX5" fmla="*/ 448108 w 473508"/>
                <a:gd name="connsiteY5" fmla="*/ 187960 h 492760"/>
                <a:gd name="connsiteX6" fmla="*/ 473508 w 473508"/>
                <a:gd name="connsiteY6" fmla="*/ 193040 h 492760"/>
                <a:gd name="connsiteX7" fmla="*/ 468428 w 473508"/>
                <a:gd name="connsiteY7" fmla="*/ 223520 h 492760"/>
                <a:gd name="connsiteX8" fmla="*/ 463348 w 473508"/>
                <a:gd name="connsiteY8" fmla="*/ 238760 h 492760"/>
                <a:gd name="connsiteX9" fmla="*/ 432868 w 473508"/>
                <a:gd name="connsiteY9" fmla="*/ 340360 h 492760"/>
                <a:gd name="connsiteX10" fmla="*/ 427788 w 473508"/>
                <a:gd name="connsiteY10" fmla="*/ 360680 h 492760"/>
                <a:gd name="connsiteX11" fmla="*/ 422708 w 473508"/>
                <a:gd name="connsiteY11" fmla="*/ 375920 h 492760"/>
                <a:gd name="connsiteX12" fmla="*/ 417628 w 473508"/>
                <a:gd name="connsiteY12" fmla="*/ 406400 h 492760"/>
                <a:gd name="connsiteX13" fmla="*/ 376988 w 473508"/>
                <a:gd name="connsiteY13" fmla="*/ 416560 h 492760"/>
                <a:gd name="connsiteX14" fmla="*/ 361748 w 473508"/>
                <a:gd name="connsiteY14" fmla="*/ 436880 h 492760"/>
                <a:gd name="connsiteX15" fmla="*/ 290628 w 473508"/>
                <a:gd name="connsiteY15" fmla="*/ 457200 h 492760"/>
                <a:gd name="connsiteX16" fmla="*/ 280468 w 473508"/>
                <a:gd name="connsiteY16" fmla="*/ 436880 h 492760"/>
                <a:gd name="connsiteX17" fmla="*/ 265228 w 473508"/>
                <a:gd name="connsiteY17" fmla="*/ 431800 h 492760"/>
                <a:gd name="connsiteX18" fmla="*/ 229668 w 473508"/>
                <a:gd name="connsiteY18" fmla="*/ 441960 h 492760"/>
                <a:gd name="connsiteX19" fmla="*/ 107748 w 473508"/>
                <a:gd name="connsiteY19" fmla="*/ 447040 h 492760"/>
                <a:gd name="connsiteX20" fmla="*/ 92508 w 473508"/>
                <a:gd name="connsiteY20" fmla="*/ 452120 h 492760"/>
                <a:gd name="connsiteX21" fmla="*/ 72188 w 473508"/>
                <a:gd name="connsiteY21" fmla="*/ 426720 h 492760"/>
                <a:gd name="connsiteX22" fmla="*/ 72188 w 473508"/>
                <a:gd name="connsiteY22" fmla="*/ 345440 h 492760"/>
                <a:gd name="connsiteX23" fmla="*/ 56948 w 473508"/>
                <a:gd name="connsiteY23" fmla="*/ 335280 h 492760"/>
                <a:gd name="connsiteX24" fmla="*/ 21388 w 473508"/>
                <a:gd name="connsiteY24" fmla="*/ 320040 h 492760"/>
                <a:gd name="connsiteX25" fmla="*/ 6148 w 473508"/>
                <a:gd name="connsiteY25" fmla="*/ 309880 h 492760"/>
                <a:gd name="connsiteX26" fmla="*/ 11228 w 473508"/>
                <a:gd name="connsiteY26" fmla="*/ 269240 h 492760"/>
                <a:gd name="connsiteX27" fmla="*/ 36628 w 473508"/>
                <a:gd name="connsiteY27" fmla="*/ 223520 h 492760"/>
                <a:gd name="connsiteX28" fmla="*/ 41708 w 473508"/>
                <a:gd name="connsiteY28" fmla="*/ 127000 h 492760"/>
                <a:gd name="connsiteX29" fmla="*/ 56948 w 473508"/>
                <a:gd name="connsiteY29" fmla="*/ 116840 h 492760"/>
                <a:gd name="connsiteX30" fmla="*/ 87428 w 473508"/>
                <a:gd name="connsiteY30" fmla="*/ 96520 h 492760"/>
                <a:gd name="connsiteX31" fmla="*/ 97588 w 473508"/>
                <a:gd name="connsiteY31" fmla="*/ 116840 h 492760"/>
                <a:gd name="connsiteX32" fmla="*/ 102668 w 473508"/>
                <a:gd name="connsiteY32" fmla="*/ 142240 h 492760"/>
                <a:gd name="connsiteX33" fmla="*/ 128068 w 473508"/>
                <a:gd name="connsiteY33" fmla="*/ 101600 h 492760"/>
                <a:gd name="connsiteX34" fmla="*/ 138228 w 473508"/>
                <a:gd name="connsiteY34" fmla="*/ 86360 h 492760"/>
                <a:gd name="connsiteX35" fmla="*/ 143308 w 473508"/>
                <a:gd name="connsiteY35" fmla="*/ 71120 h 492760"/>
                <a:gd name="connsiteX36" fmla="*/ 153468 w 473508"/>
                <a:gd name="connsiteY36" fmla="*/ 55880 h 492760"/>
                <a:gd name="connsiteX37" fmla="*/ 178868 w 473508"/>
                <a:gd name="connsiteY37" fmla="*/ 15240 h 492760"/>
                <a:gd name="connsiteX38" fmla="*/ 194108 w 473508"/>
                <a:gd name="connsiteY38" fmla="*/ 30480 h 492760"/>
                <a:gd name="connsiteX39" fmla="*/ 204268 w 473508"/>
                <a:gd name="connsiteY39" fmla="*/ 66040 h 492760"/>
                <a:gd name="connsiteX40" fmla="*/ 249988 w 473508"/>
                <a:gd name="connsiteY40" fmla="*/ 55880 h 492760"/>
                <a:gd name="connsiteX41" fmla="*/ 265228 w 473508"/>
                <a:gd name="connsiteY41" fmla="*/ 50800 h 492760"/>
                <a:gd name="connsiteX42" fmla="*/ 280468 w 473508"/>
                <a:gd name="connsiteY42" fmla="*/ 40640 h 492760"/>
                <a:gd name="connsiteX43" fmla="*/ 305868 w 473508"/>
                <a:gd name="connsiteY43" fmla="*/ 45720 h 492760"/>
                <a:gd name="connsiteX44" fmla="*/ 310948 w 473508"/>
                <a:gd name="connsiteY44" fmla="*/ 60960 h 492760"/>
                <a:gd name="connsiteX45" fmla="*/ 305868 w 473508"/>
                <a:gd name="connsiteY45" fmla="*/ 76200 h 492760"/>
                <a:gd name="connsiteX46" fmla="*/ 361748 w 473508"/>
                <a:gd name="connsiteY46" fmla="*/ 66040 h 492760"/>
                <a:gd name="connsiteX47" fmla="*/ 392228 w 473508"/>
                <a:gd name="connsiteY47" fmla="*/ 71120 h 492760"/>
                <a:gd name="connsiteX48" fmla="*/ 397308 w 473508"/>
                <a:gd name="connsiteY48" fmla="*/ 86360 h 492760"/>
                <a:gd name="connsiteX49" fmla="*/ 376988 w 473508"/>
                <a:gd name="connsiteY49" fmla="*/ 137160 h 492760"/>
                <a:gd name="connsiteX50" fmla="*/ 356668 w 473508"/>
                <a:gd name="connsiteY50" fmla="*/ 132080 h 492760"/>
                <a:gd name="connsiteX51" fmla="*/ 371908 w 473508"/>
                <a:gd name="connsiteY51" fmla="*/ 127000 h 492760"/>
                <a:gd name="connsiteX52" fmla="*/ 427788 w 473508"/>
                <a:gd name="connsiteY52" fmla="*/ 137160 h 492760"/>
                <a:gd name="connsiteX53" fmla="*/ 443028 w 473508"/>
                <a:gd name="connsiteY53" fmla="*/ 167640 h 492760"/>
                <a:gd name="connsiteX54" fmla="*/ 437948 w 473508"/>
                <a:gd name="connsiteY54" fmla="*/ 193040 h 492760"/>
                <a:gd name="connsiteX55" fmla="*/ 427788 w 473508"/>
                <a:gd name="connsiteY55" fmla="*/ 223520 h 492760"/>
                <a:gd name="connsiteX56" fmla="*/ 432868 w 473508"/>
                <a:gd name="connsiteY56" fmla="*/ 243840 h 492760"/>
                <a:gd name="connsiteX57" fmla="*/ 437948 w 473508"/>
                <a:gd name="connsiteY57" fmla="*/ 259080 h 492760"/>
                <a:gd name="connsiteX58" fmla="*/ 443028 w 473508"/>
                <a:gd name="connsiteY58" fmla="*/ 284480 h 492760"/>
                <a:gd name="connsiteX59" fmla="*/ 458268 w 473508"/>
                <a:gd name="connsiteY59" fmla="*/ 299720 h 492760"/>
                <a:gd name="connsiteX60" fmla="*/ 443028 w 473508"/>
                <a:gd name="connsiteY60" fmla="*/ 309880 h 492760"/>
                <a:gd name="connsiteX61" fmla="*/ 427788 w 473508"/>
                <a:gd name="connsiteY61" fmla="*/ 350520 h 492760"/>
                <a:gd name="connsiteX62" fmla="*/ 417628 w 473508"/>
                <a:gd name="connsiteY62" fmla="*/ 381000 h 492760"/>
                <a:gd name="connsiteX63" fmla="*/ 407468 w 473508"/>
                <a:gd name="connsiteY63" fmla="*/ 421640 h 492760"/>
                <a:gd name="connsiteX64" fmla="*/ 321108 w 473508"/>
                <a:gd name="connsiteY64" fmla="*/ 426720 h 492760"/>
                <a:gd name="connsiteX65" fmla="*/ 295708 w 473508"/>
                <a:gd name="connsiteY65" fmla="*/ 467360 h 492760"/>
                <a:gd name="connsiteX66" fmla="*/ 285548 w 473508"/>
                <a:gd name="connsiteY66" fmla="*/ 482600 h 492760"/>
                <a:gd name="connsiteX67" fmla="*/ 265228 w 473508"/>
                <a:gd name="connsiteY67" fmla="*/ 492760 h 492760"/>
                <a:gd name="connsiteX68" fmla="*/ 224588 w 473508"/>
                <a:gd name="connsiteY68" fmla="*/ 482600 h 492760"/>
                <a:gd name="connsiteX69" fmla="*/ 214428 w 473508"/>
                <a:gd name="connsiteY69" fmla="*/ 467360 h 492760"/>
                <a:gd name="connsiteX70" fmla="*/ 194108 w 473508"/>
                <a:gd name="connsiteY70" fmla="*/ 426720 h 492760"/>
                <a:gd name="connsiteX71" fmla="*/ 168708 w 473508"/>
                <a:gd name="connsiteY71" fmla="*/ 431800 h 492760"/>
                <a:gd name="connsiteX72" fmla="*/ 138228 w 473508"/>
                <a:gd name="connsiteY72" fmla="*/ 441960 h 492760"/>
                <a:gd name="connsiteX73" fmla="*/ 122988 w 473508"/>
                <a:gd name="connsiteY73" fmla="*/ 436880 h 492760"/>
                <a:gd name="connsiteX74" fmla="*/ 92508 w 473508"/>
                <a:gd name="connsiteY74" fmla="*/ 406400 h 492760"/>
                <a:gd name="connsiteX75" fmla="*/ 87428 w 473508"/>
                <a:gd name="connsiteY75" fmla="*/ 370840 h 492760"/>
                <a:gd name="connsiteX76" fmla="*/ 46788 w 473508"/>
                <a:gd name="connsiteY76" fmla="*/ 365760 h 492760"/>
                <a:gd name="connsiteX77" fmla="*/ 31548 w 473508"/>
                <a:gd name="connsiteY77" fmla="*/ 360680 h 492760"/>
                <a:gd name="connsiteX78" fmla="*/ 16308 w 473508"/>
                <a:gd name="connsiteY78" fmla="*/ 350520 h 492760"/>
                <a:gd name="connsiteX79" fmla="*/ 1068 w 473508"/>
                <a:gd name="connsiteY79" fmla="*/ 345440 h 492760"/>
                <a:gd name="connsiteX80" fmla="*/ 6148 w 473508"/>
                <a:gd name="connsiteY80" fmla="*/ 320040 h 492760"/>
                <a:gd name="connsiteX81" fmla="*/ 51868 w 473508"/>
                <a:gd name="connsiteY81" fmla="*/ 274320 h 492760"/>
                <a:gd name="connsiteX82" fmla="*/ 62028 w 473508"/>
                <a:gd name="connsiteY82" fmla="*/ 259080 h 492760"/>
                <a:gd name="connsiteX83" fmla="*/ 56948 w 473508"/>
                <a:gd name="connsiteY83" fmla="*/ 233680 h 492760"/>
                <a:gd name="connsiteX84" fmla="*/ 41708 w 473508"/>
                <a:gd name="connsiteY84" fmla="*/ 218440 h 492760"/>
                <a:gd name="connsiteX85" fmla="*/ 31548 w 473508"/>
                <a:gd name="connsiteY85" fmla="*/ 203200 h 492760"/>
                <a:gd name="connsiteX86" fmla="*/ 21388 w 473508"/>
                <a:gd name="connsiteY86" fmla="*/ 172720 h 492760"/>
                <a:gd name="connsiteX87" fmla="*/ 56948 w 473508"/>
                <a:gd name="connsiteY87" fmla="*/ 111760 h 492760"/>
                <a:gd name="connsiteX88" fmla="*/ 72188 w 473508"/>
                <a:gd name="connsiteY88" fmla="*/ 101600 h 492760"/>
                <a:gd name="connsiteX89" fmla="*/ 87428 w 473508"/>
                <a:gd name="connsiteY89" fmla="*/ 91440 h 492760"/>
                <a:gd name="connsiteX90" fmla="*/ 97588 w 473508"/>
                <a:gd name="connsiteY90" fmla="*/ 111760 h 492760"/>
                <a:gd name="connsiteX91" fmla="*/ 102668 w 473508"/>
                <a:gd name="connsiteY91" fmla="*/ 127000 h 492760"/>
                <a:gd name="connsiteX92" fmla="*/ 148388 w 473508"/>
                <a:gd name="connsiteY92" fmla="*/ 71120 h 492760"/>
                <a:gd name="connsiteX93" fmla="*/ 158548 w 473508"/>
                <a:gd name="connsiteY93" fmla="*/ 45720 h 492760"/>
                <a:gd name="connsiteX94" fmla="*/ 194108 w 473508"/>
                <a:gd name="connsiteY94" fmla="*/ 0 h 492760"/>
                <a:gd name="connsiteX95" fmla="*/ 214428 w 473508"/>
                <a:gd name="connsiteY95" fmla="*/ 5080 h 492760"/>
                <a:gd name="connsiteX96" fmla="*/ 239828 w 473508"/>
                <a:gd name="connsiteY96" fmla="*/ 30480 h 492760"/>
                <a:gd name="connsiteX97" fmla="*/ 249988 w 473508"/>
                <a:gd name="connsiteY97" fmla="*/ 66040 h 492760"/>
                <a:gd name="connsiteX98" fmla="*/ 255068 w 473508"/>
                <a:gd name="connsiteY98" fmla="*/ 81280 h 492760"/>
                <a:gd name="connsiteX99" fmla="*/ 270308 w 473508"/>
                <a:gd name="connsiteY99" fmla="*/ 86360 h 492760"/>
                <a:gd name="connsiteX100" fmla="*/ 300788 w 473508"/>
                <a:gd name="connsiteY100" fmla="*/ 66040 h 492760"/>
                <a:gd name="connsiteX101" fmla="*/ 331268 w 473508"/>
                <a:gd name="connsiteY101" fmla="*/ 40640 h 492760"/>
                <a:gd name="connsiteX102" fmla="*/ 361748 w 473508"/>
                <a:gd name="connsiteY102" fmla="*/ 30480 h 492760"/>
                <a:gd name="connsiteX103" fmla="*/ 371908 w 473508"/>
                <a:gd name="connsiteY103" fmla="*/ 81280 h 49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473508" h="492760">
                  <a:moveTo>
                    <a:pt x="371908" y="81280"/>
                  </a:moveTo>
                  <a:cubicBezTo>
                    <a:pt x="376988" y="93980"/>
                    <a:pt x="384561" y="99013"/>
                    <a:pt x="392228" y="106680"/>
                  </a:cubicBezTo>
                  <a:cubicBezTo>
                    <a:pt x="396545" y="110997"/>
                    <a:pt x="403654" y="112072"/>
                    <a:pt x="407468" y="116840"/>
                  </a:cubicBezTo>
                  <a:cubicBezTo>
                    <a:pt x="410813" y="121021"/>
                    <a:pt x="410153" y="127291"/>
                    <a:pt x="412548" y="132080"/>
                  </a:cubicBezTo>
                  <a:cubicBezTo>
                    <a:pt x="415278" y="137541"/>
                    <a:pt x="420228" y="141741"/>
                    <a:pt x="422708" y="147320"/>
                  </a:cubicBezTo>
                  <a:cubicBezTo>
                    <a:pt x="433045" y="170578"/>
                    <a:pt x="424957" y="179278"/>
                    <a:pt x="448108" y="187960"/>
                  </a:cubicBezTo>
                  <a:cubicBezTo>
                    <a:pt x="456193" y="190992"/>
                    <a:pt x="465041" y="191347"/>
                    <a:pt x="473508" y="193040"/>
                  </a:cubicBezTo>
                  <a:cubicBezTo>
                    <a:pt x="471815" y="203200"/>
                    <a:pt x="470662" y="213465"/>
                    <a:pt x="468428" y="223520"/>
                  </a:cubicBezTo>
                  <a:cubicBezTo>
                    <a:pt x="467266" y="228747"/>
                    <a:pt x="464072" y="233454"/>
                    <a:pt x="463348" y="238760"/>
                  </a:cubicBezTo>
                  <a:cubicBezTo>
                    <a:pt x="449126" y="343056"/>
                    <a:pt x="485292" y="327254"/>
                    <a:pt x="432868" y="340360"/>
                  </a:cubicBezTo>
                  <a:cubicBezTo>
                    <a:pt x="431175" y="347133"/>
                    <a:pt x="429706" y="353967"/>
                    <a:pt x="427788" y="360680"/>
                  </a:cubicBezTo>
                  <a:cubicBezTo>
                    <a:pt x="426317" y="365829"/>
                    <a:pt x="423870" y="370693"/>
                    <a:pt x="422708" y="375920"/>
                  </a:cubicBezTo>
                  <a:cubicBezTo>
                    <a:pt x="420474" y="385975"/>
                    <a:pt x="425326" y="399557"/>
                    <a:pt x="417628" y="406400"/>
                  </a:cubicBezTo>
                  <a:cubicBezTo>
                    <a:pt x="407191" y="415677"/>
                    <a:pt x="390535" y="413173"/>
                    <a:pt x="376988" y="416560"/>
                  </a:cubicBezTo>
                  <a:cubicBezTo>
                    <a:pt x="371908" y="423333"/>
                    <a:pt x="365187" y="429143"/>
                    <a:pt x="361748" y="436880"/>
                  </a:cubicBezTo>
                  <a:cubicBezTo>
                    <a:pt x="341217" y="483074"/>
                    <a:pt x="393713" y="465130"/>
                    <a:pt x="290628" y="457200"/>
                  </a:cubicBezTo>
                  <a:cubicBezTo>
                    <a:pt x="287241" y="450427"/>
                    <a:pt x="285823" y="442235"/>
                    <a:pt x="280468" y="436880"/>
                  </a:cubicBezTo>
                  <a:cubicBezTo>
                    <a:pt x="276682" y="433094"/>
                    <a:pt x="270583" y="431800"/>
                    <a:pt x="265228" y="431800"/>
                  </a:cubicBezTo>
                  <a:cubicBezTo>
                    <a:pt x="226053" y="431800"/>
                    <a:pt x="262008" y="439564"/>
                    <a:pt x="229668" y="441960"/>
                  </a:cubicBezTo>
                  <a:cubicBezTo>
                    <a:pt x="189104" y="444965"/>
                    <a:pt x="148388" y="445347"/>
                    <a:pt x="107748" y="447040"/>
                  </a:cubicBezTo>
                  <a:cubicBezTo>
                    <a:pt x="102668" y="448733"/>
                    <a:pt x="97790" y="453000"/>
                    <a:pt x="92508" y="452120"/>
                  </a:cubicBezTo>
                  <a:cubicBezTo>
                    <a:pt x="76288" y="449417"/>
                    <a:pt x="76150" y="438607"/>
                    <a:pt x="72188" y="426720"/>
                  </a:cubicBezTo>
                  <a:cubicBezTo>
                    <a:pt x="73954" y="409056"/>
                    <a:pt x="82692" y="366447"/>
                    <a:pt x="72188" y="345440"/>
                  </a:cubicBezTo>
                  <a:cubicBezTo>
                    <a:pt x="69458" y="339979"/>
                    <a:pt x="62249" y="338309"/>
                    <a:pt x="56948" y="335280"/>
                  </a:cubicBezTo>
                  <a:cubicBezTo>
                    <a:pt x="39371" y="325236"/>
                    <a:pt x="38486" y="325739"/>
                    <a:pt x="21388" y="320040"/>
                  </a:cubicBezTo>
                  <a:cubicBezTo>
                    <a:pt x="16308" y="316653"/>
                    <a:pt x="9962" y="314648"/>
                    <a:pt x="6148" y="309880"/>
                  </a:cubicBezTo>
                  <a:cubicBezTo>
                    <a:pt x="-4793" y="296204"/>
                    <a:pt x="4150" y="282217"/>
                    <a:pt x="11228" y="269240"/>
                  </a:cubicBezTo>
                  <a:cubicBezTo>
                    <a:pt x="41173" y="214341"/>
                    <a:pt x="24768" y="259099"/>
                    <a:pt x="36628" y="223520"/>
                  </a:cubicBezTo>
                  <a:cubicBezTo>
                    <a:pt x="38321" y="191347"/>
                    <a:pt x="35680" y="158649"/>
                    <a:pt x="41708" y="127000"/>
                  </a:cubicBezTo>
                  <a:cubicBezTo>
                    <a:pt x="42850" y="121002"/>
                    <a:pt x="52258" y="120749"/>
                    <a:pt x="56948" y="116840"/>
                  </a:cubicBezTo>
                  <a:cubicBezTo>
                    <a:pt x="82317" y="95700"/>
                    <a:pt x="60645" y="105448"/>
                    <a:pt x="87428" y="96520"/>
                  </a:cubicBezTo>
                  <a:cubicBezTo>
                    <a:pt x="90815" y="103293"/>
                    <a:pt x="95193" y="109656"/>
                    <a:pt x="97588" y="116840"/>
                  </a:cubicBezTo>
                  <a:cubicBezTo>
                    <a:pt x="100318" y="125031"/>
                    <a:pt x="94291" y="140146"/>
                    <a:pt x="102668" y="142240"/>
                  </a:cubicBezTo>
                  <a:cubicBezTo>
                    <a:pt x="108739" y="143758"/>
                    <a:pt x="126387" y="104542"/>
                    <a:pt x="128068" y="101600"/>
                  </a:cubicBezTo>
                  <a:cubicBezTo>
                    <a:pt x="131097" y="96299"/>
                    <a:pt x="135498" y="91821"/>
                    <a:pt x="138228" y="86360"/>
                  </a:cubicBezTo>
                  <a:cubicBezTo>
                    <a:pt x="140623" y="81571"/>
                    <a:pt x="140913" y="75909"/>
                    <a:pt x="143308" y="71120"/>
                  </a:cubicBezTo>
                  <a:cubicBezTo>
                    <a:pt x="146038" y="65659"/>
                    <a:pt x="150988" y="61459"/>
                    <a:pt x="153468" y="55880"/>
                  </a:cubicBezTo>
                  <a:cubicBezTo>
                    <a:pt x="171286" y="15790"/>
                    <a:pt x="151452" y="33517"/>
                    <a:pt x="178868" y="15240"/>
                  </a:cubicBezTo>
                  <a:cubicBezTo>
                    <a:pt x="183948" y="20320"/>
                    <a:pt x="190123" y="24502"/>
                    <a:pt x="194108" y="30480"/>
                  </a:cubicBezTo>
                  <a:cubicBezTo>
                    <a:pt x="197023" y="34853"/>
                    <a:pt x="203591" y="63330"/>
                    <a:pt x="204268" y="66040"/>
                  </a:cubicBezTo>
                  <a:cubicBezTo>
                    <a:pt x="219508" y="62653"/>
                    <a:pt x="234842" y="59666"/>
                    <a:pt x="249988" y="55880"/>
                  </a:cubicBezTo>
                  <a:cubicBezTo>
                    <a:pt x="255183" y="54581"/>
                    <a:pt x="260439" y="53195"/>
                    <a:pt x="265228" y="50800"/>
                  </a:cubicBezTo>
                  <a:cubicBezTo>
                    <a:pt x="270689" y="48070"/>
                    <a:pt x="275388" y="44027"/>
                    <a:pt x="280468" y="40640"/>
                  </a:cubicBezTo>
                  <a:cubicBezTo>
                    <a:pt x="288935" y="42333"/>
                    <a:pt x="298684" y="40931"/>
                    <a:pt x="305868" y="45720"/>
                  </a:cubicBezTo>
                  <a:cubicBezTo>
                    <a:pt x="310323" y="48690"/>
                    <a:pt x="310948" y="55605"/>
                    <a:pt x="310948" y="60960"/>
                  </a:cubicBezTo>
                  <a:cubicBezTo>
                    <a:pt x="310948" y="66315"/>
                    <a:pt x="300540" y="75667"/>
                    <a:pt x="305868" y="76200"/>
                  </a:cubicBezTo>
                  <a:cubicBezTo>
                    <a:pt x="324706" y="78084"/>
                    <a:pt x="343121" y="69427"/>
                    <a:pt x="361748" y="66040"/>
                  </a:cubicBezTo>
                  <a:cubicBezTo>
                    <a:pt x="371908" y="67733"/>
                    <a:pt x="383285" y="66010"/>
                    <a:pt x="392228" y="71120"/>
                  </a:cubicBezTo>
                  <a:cubicBezTo>
                    <a:pt x="396877" y="73777"/>
                    <a:pt x="397308" y="81005"/>
                    <a:pt x="397308" y="86360"/>
                  </a:cubicBezTo>
                  <a:cubicBezTo>
                    <a:pt x="397308" y="135512"/>
                    <a:pt x="404794" y="127891"/>
                    <a:pt x="376988" y="137160"/>
                  </a:cubicBezTo>
                  <a:cubicBezTo>
                    <a:pt x="370215" y="135467"/>
                    <a:pt x="359790" y="138325"/>
                    <a:pt x="356668" y="132080"/>
                  </a:cubicBezTo>
                  <a:cubicBezTo>
                    <a:pt x="354273" y="127291"/>
                    <a:pt x="366567" y="126618"/>
                    <a:pt x="371908" y="127000"/>
                  </a:cubicBezTo>
                  <a:cubicBezTo>
                    <a:pt x="390792" y="128349"/>
                    <a:pt x="409161" y="133773"/>
                    <a:pt x="427788" y="137160"/>
                  </a:cubicBezTo>
                  <a:cubicBezTo>
                    <a:pt x="432925" y="144865"/>
                    <a:pt x="443028" y="157124"/>
                    <a:pt x="443028" y="167640"/>
                  </a:cubicBezTo>
                  <a:cubicBezTo>
                    <a:pt x="443028" y="176274"/>
                    <a:pt x="440220" y="184710"/>
                    <a:pt x="437948" y="193040"/>
                  </a:cubicBezTo>
                  <a:cubicBezTo>
                    <a:pt x="435130" y="203372"/>
                    <a:pt x="427788" y="223520"/>
                    <a:pt x="427788" y="223520"/>
                  </a:cubicBezTo>
                  <a:cubicBezTo>
                    <a:pt x="429481" y="230293"/>
                    <a:pt x="430950" y="237127"/>
                    <a:pt x="432868" y="243840"/>
                  </a:cubicBezTo>
                  <a:cubicBezTo>
                    <a:pt x="434339" y="248989"/>
                    <a:pt x="436649" y="253885"/>
                    <a:pt x="437948" y="259080"/>
                  </a:cubicBezTo>
                  <a:cubicBezTo>
                    <a:pt x="440042" y="267457"/>
                    <a:pt x="439167" y="276757"/>
                    <a:pt x="443028" y="284480"/>
                  </a:cubicBezTo>
                  <a:cubicBezTo>
                    <a:pt x="446241" y="290906"/>
                    <a:pt x="453188" y="294640"/>
                    <a:pt x="458268" y="299720"/>
                  </a:cubicBezTo>
                  <a:cubicBezTo>
                    <a:pt x="453188" y="303107"/>
                    <a:pt x="447345" y="305563"/>
                    <a:pt x="443028" y="309880"/>
                  </a:cubicBezTo>
                  <a:cubicBezTo>
                    <a:pt x="428662" y="324246"/>
                    <a:pt x="433240" y="330529"/>
                    <a:pt x="427788" y="350520"/>
                  </a:cubicBezTo>
                  <a:cubicBezTo>
                    <a:pt x="424970" y="360852"/>
                    <a:pt x="420225" y="370610"/>
                    <a:pt x="417628" y="381000"/>
                  </a:cubicBezTo>
                  <a:cubicBezTo>
                    <a:pt x="414241" y="394547"/>
                    <a:pt x="420087" y="415662"/>
                    <a:pt x="407468" y="421640"/>
                  </a:cubicBezTo>
                  <a:cubicBezTo>
                    <a:pt x="381407" y="433984"/>
                    <a:pt x="349895" y="425027"/>
                    <a:pt x="321108" y="426720"/>
                  </a:cubicBezTo>
                  <a:cubicBezTo>
                    <a:pt x="297894" y="461541"/>
                    <a:pt x="326343" y="418343"/>
                    <a:pt x="295708" y="467360"/>
                  </a:cubicBezTo>
                  <a:cubicBezTo>
                    <a:pt x="292472" y="472537"/>
                    <a:pt x="290238" y="478691"/>
                    <a:pt x="285548" y="482600"/>
                  </a:cubicBezTo>
                  <a:cubicBezTo>
                    <a:pt x="279730" y="487448"/>
                    <a:pt x="272001" y="489373"/>
                    <a:pt x="265228" y="492760"/>
                  </a:cubicBezTo>
                  <a:cubicBezTo>
                    <a:pt x="251681" y="489373"/>
                    <a:pt x="237077" y="488845"/>
                    <a:pt x="224588" y="482600"/>
                  </a:cubicBezTo>
                  <a:cubicBezTo>
                    <a:pt x="219127" y="479870"/>
                    <a:pt x="217664" y="472537"/>
                    <a:pt x="214428" y="467360"/>
                  </a:cubicBezTo>
                  <a:cubicBezTo>
                    <a:pt x="197290" y="439939"/>
                    <a:pt x="201846" y="449933"/>
                    <a:pt x="194108" y="426720"/>
                  </a:cubicBezTo>
                  <a:cubicBezTo>
                    <a:pt x="185641" y="428413"/>
                    <a:pt x="177038" y="429528"/>
                    <a:pt x="168708" y="431800"/>
                  </a:cubicBezTo>
                  <a:cubicBezTo>
                    <a:pt x="158376" y="434618"/>
                    <a:pt x="138228" y="441960"/>
                    <a:pt x="138228" y="441960"/>
                  </a:cubicBezTo>
                  <a:cubicBezTo>
                    <a:pt x="133148" y="440267"/>
                    <a:pt x="127215" y="440168"/>
                    <a:pt x="122988" y="436880"/>
                  </a:cubicBezTo>
                  <a:cubicBezTo>
                    <a:pt x="111646" y="428059"/>
                    <a:pt x="92508" y="406400"/>
                    <a:pt x="92508" y="406400"/>
                  </a:cubicBezTo>
                  <a:cubicBezTo>
                    <a:pt x="90815" y="394547"/>
                    <a:pt x="96377" y="378795"/>
                    <a:pt x="87428" y="370840"/>
                  </a:cubicBezTo>
                  <a:cubicBezTo>
                    <a:pt x="77224" y="361770"/>
                    <a:pt x="60220" y="368202"/>
                    <a:pt x="46788" y="365760"/>
                  </a:cubicBezTo>
                  <a:cubicBezTo>
                    <a:pt x="41520" y="364802"/>
                    <a:pt x="36628" y="362373"/>
                    <a:pt x="31548" y="360680"/>
                  </a:cubicBezTo>
                  <a:cubicBezTo>
                    <a:pt x="26468" y="357293"/>
                    <a:pt x="21769" y="353250"/>
                    <a:pt x="16308" y="350520"/>
                  </a:cubicBezTo>
                  <a:cubicBezTo>
                    <a:pt x="11519" y="348125"/>
                    <a:pt x="2761" y="350520"/>
                    <a:pt x="1068" y="345440"/>
                  </a:cubicBezTo>
                  <a:cubicBezTo>
                    <a:pt x="-1662" y="337249"/>
                    <a:pt x="1129" y="327066"/>
                    <a:pt x="6148" y="320040"/>
                  </a:cubicBezTo>
                  <a:cubicBezTo>
                    <a:pt x="18675" y="302502"/>
                    <a:pt x="39913" y="292253"/>
                    <a:pt x="51868" y="274320"/>
                  </a:cubicBezTo>
                  <a:lnTo>
                    <a:pt x="62028" y="259080"/>
                  </a:lnTo>
                  <a:cubicBezTo>
                    <a:pt x="60335" y="250613"/>
                    <a:pt x="60809" y="241403"/>
                    <a:pt x="56948" y="233680"/>
                  </a:cubicBezTo>
                  <a:cubicBezTo>
                    <a:pt x="53735" y="227254"/>
                    <a:pt x="46307" y="223959"/>
                    <a:pt x="41708" y="218440"/>
                  </a:cubicBezTo>
                  <a:cubicBezTo>
                    <a:pt x="37799" y="213750"/>
                    <a:pt x="34028" y="208779"/>
                    <a:pt x="31548" y="203200"/>
                  </a:cubicBezTo>
                  <a:cubicBezTo>
                    <a:pt x="27198" y="193413"/>
                    <a:pt x="21388" y="172720"/>
                    <a:pt x="21388" y="172720"/>
                  </a:cubicBezTo>
                  <a:cubicBezTo>
                    <a:pt x="27983" y="119963"/>
                    <a:pt x="15109" y="139653"/>
                    <a:pt x="56948" y="111760"/>
                  </a:cubicBezTo>
                  <a:lnTo>
                    <a:pt x="72188" y="101600"/>
                  </a:lnTo>
                  <a:lnTo>
                    <a:pt x="87428" y="91440"/>
                  </a:lnTo>
                  <a:cubicBezTo>
                    <a:pt x="90815" y="98213"/>
                    <a:pt x="94605" y="104799"/>
                    <a:pt x="97588" y="111760"/>
                  </a:cubicBezTo>
                  <a:cubicBezTo>
                    <a:pt x="99697" y="116682"/>
                    <a:pt x="97879" y="129395"/>
                    <a:pt x="102668" y="127000"/>
                  </a:cubicBezTo>
                  <a:cubicBezTo>
                    <a:pt x="126309" y="115179"/>
                    <a:pt x="138535" y="93290"/>
                    <a:pt x="148388" y="71120"/>
                  </a:cubicBezTo>
                  <a:cubicBezTo>
                    <a:pt x="152092" y="62787"/>
                    <a:pt x="154181" y="53725"/>
                    <a:pt x="158548" y="45720"/>
                  </a:cubicBezTo>
                  <a:cubicBezTo>
                    <a:pt x="173131" y="18984"/>
                    <a:pt x="175954" y="18154"/>
                    <a:pt x="194108" y="0"/>
                  </a:cubicBezTo>
                  <a:cubicBezTo>
                    <a:pt x="200881" y="1693"/>
                    <a:pt x="208011" y="2330"/>
                    <a:pt x="214428" y="5080"/>
                  </a:cubicBezTo>
                  <a:cubicBezTo>
                    <a:pt x="227359" y="10622"/>
                    <a:pt x="233670" y="18165"/>
                    <a:pt x="239828" y="30480"/>
                  </a:cubicBezTo>
                  <a:cubicBezTo>
                    <a:pt x="243888" y="38600"/>
                    <a:pt x="247818" y="58444"/>
                    <a:pt x="249988" y="66040"/>
                  </a:cubicBezTo>
                  <a:cubicBezTo>
                    <a:pt x="251459" y="71189"/>
                    <a:pt x="251282" y="77494"/>
                    <a:pt x="255068" y="81280"/>
                  </a:cubicBezTo>
                  <a:cubicBezTo>
                    <a:pt x="258854" y="85066"/>
                    <a:pt x="265228" y="84667"/>
                    <a:pt x="270308" y="86360"/>
                  </a:cubicBezTo>
                  <a:cubicBezTo>
                    <a:pt x="280468" y="79587"/>
                    <a:pt x="292154" y="74674"/>
                    <a:pt x="300788" y="66040"/>
                  </a:cubicBezTo>
                  <a:cubicBezTo>
                    <a:pt x="310358" y="56470"/>
                    <a:pt x="318537" y="46298"/>
                    <a:pt x="331268" y="40640"/>
                  </a:cubicBezTo>
                  <a:cubicBezTo>
                    <a:pt x="341055" y="36290"/>
                    <a:pt x="361748" y="30480"/>
                    <a:pt x="361748" y="30480"/>
                  </a:cubicBezTo>
                  <a:cubicBezTo>
                    <a:pt x="369703" y="62299"/>
                    <a:pt x="366828" y="68580"/>
                    <a:pt x="371908" y="8128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 smtClean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  <p:sp>
          <p:nvSpPr>
            <p:cNvPr id="1680" name="フリーフォーム 1679"/>
            <p:cNvSpPr/>
            <p:nvPr/>
          </p:nvSpPr>
          <p:spPr bwMode="auto">
            <a:xfrm>
              <a:off x="3162384" y="-48260"/>
              <a:ext cx="523240" cy="494713"/>
            </a:xfrm>
            <a:custGeom>
              <a:avLst/>
              <a:gdLst>
                <a:gd name="connsiteX0" fmla="*/ 294640 w 523240"/>
                <a:gd name="connsiteY0" fmla="*/ 1953 h 494713"/>
                <a:gd name="connsiteX1" fmla="*/ 248920 w 523240"/>
                <a:gd name="connsiteY1" fmla="*/ 17193 h 494713"/>
                <a:gd name="connsiteX2" fmla="*/ 203200 w 523240"/>
                <a:gd name="connsiteY2" fmla="*/ 27353 h 494713"/>
                <a:gd name="connsiteX3" fmla="*/ 101600 w 523240"/>
                <a:gd name="connsiteY3" fmla="*/ 32433 h 494713"/>
                <a:gd name="connsiteX4" fmla="*/ 91440 w 523240"/>
                <a:gd name="connsiteY4" fmla="*/ 93393 h 494713"/>
                <a:gd name="connsiteX5" fmla="*/ 86360 w 523240"/>
                <a:gd name="connsiteY5" fmla="*/ 118793 h 494713"/>
                <a:gd name="connsiteX6" fmla="*/ 71120 w 523240"/>
                <a:gd name="connsiteY6" fmla="*/ 134033 h 494713"/>
                <a:gd name="connsiteX7" fmla="*/ 40640 w 523240"/>
                <a:gd name="connsiteY7" fmla="*/ 154353 h 494713"/>
                <a:gd name="connsiteX8" fmla="*/ 15240 w 523240"/>
                <a:gd name="connsiteY8" fmla="*/ 200073 h 494713"/>
                <a:gd name="connsiteX9" fmla="*/ 30480 w 523240"/>
                <a:gd name="connsiteY9" fmla="*/ 240713 h 494713"/>
                <a:gd name="connsiteX10" fmla="*/ 35560 w 523240"/>
                <a:gd name="connsiteY10" fmla="*/ 255953 h 494713"/>
                <a:gd name="connsiteX11" fmla="*/ 55880 w 523240"/>
                <a:gd name="connsiteY11" fmla="*/ 286433 h 494713"/>
                <a:gd name="connsiteX12" fmla="*/ 60960 w 523240"/>
                <a:gd name="connsiteY12" fmla="*/ 403273 h 494713"/>
                <a:gd name="connsiteX13" fmla="*/ 76200 w 523240"/>
                <a:gd name="connsiteY13" fmla="*/ 413433 h 494713"/>
                <a:gd name="connsiteX14" fmla="*/ 101600 w 523240"/>
                <a:gd name="connsiteY14" fmla="*/ 443913 h 494713"/>
                <a:gd name="connsiteX15" fmla="*/ 106680 w 523240"/>
                <a:gd name="connsiteY15" fmla="*/ 459153 h 494713"/>
                <a:gd name="connsiteX16" fmla="*/ 127000 w 523240"/>
                <a:gd name="connsiteY16" fmla="*/ 469313 h 494713"/>
                <a:gd name="connsiteX17" fmla="*/ 187960 w 523240"/>
                <a:gd name="connsiteY17" fmla="*/ 464233 h 494713"/>
                <a:gd name="connsiteX18" fmla="*/ 198120 w 523240"/>
                <a:gd name="connsiteY18" fmla="*/ 479473 h 494713"/>
                <a:gd name="connsiteX19" fmla="*/ 213360 w 523240"/>
                <a:gd name="connsiteY19" fmla="*/ 494713 h 494713"/>
                <a:gd name="connsiteX20" fmla="*/ 284480 w 523240"/>
                <a:gd name="connsiteY20" fmla="*/ 489633 h 494713"/>
                <a:gd name="connsiteX21" fmla="*/ 320040 w 523240"/>
                <a:gd name="connsiteY21" fmla="*/ 479473 h 494713"/>
                <a:gd name="connsiteX22" fmla="*/ 335280 w 523240"/>
                <a:gd name="connsiteY22" fmla="*/ 469313 h 494713"/>
                <a:gd name="connsiteX23" fmla="*/ 355600 w 523240"/>
                <a:gd name="connsiteY23" fmla="*/ 464233 h 494713"/>
                <a:gd name="connsiteX24" fmla="*/ 370840 w 523240"/>
                <a:gd name="connsiteY24" fmla="*/ 459153 h 494713"/>
                <a:gd name="connsiteX25" fmla="*/ 386080 w 523240"/>
                <a:gd name="connsiteY25" fmla="*/ 448993 h 494713"/>
                <a:gd name="connsiteX26" fmla="*/ 391160 w 523240"/>
                <a:gd name="connsiteY26" fmla="*/ 433753 h 494713"/>
                <a:gd name="connsiteX27" fmla="*/ 406400 w 523240"/>
                <a:gd name="connsiteY27" fmla="*/ 403273 h 494713"/>
                <a:gd name="connsiteX28" fmla="*/ 411480 w 523240"/>
                <a:gd name="connsiteY28" fmla="*/ 377873 h 494713"/>
                <a:gd name="connsiteX29" fmla="*/ 447040 w 523240"/>
                <a:gd name="connsiteY29" fmla="*/ 352473 h 494713"/>
                <a:gd name="connsiteX30" fmla="*/ 477520 w 523240"/>
                <a:gd name="connsiteY30" fmla="*/ 342313 h 494713"/>
                <a:gd name="connsiteX31" fmla="*/ 508000 w 523240"/>
                <a:gd name="connsiteY31" fmla="*/ 311833 h 494713"/>
                <a:gd name="connsiteX32" fmla="*/ 523240 w 523240"/>
                <a:gd name="connsiteY32" fmla="*/ 261033 h 494713"/>
                <a:gd name="connsiteX33" fmla="*/ 518160 w 523240"/>
                <a:gd name="connsiteY33" fmla="*/ 200073 h 494713"/>
                <a:gd name="connsiteX34" fmla="*/ 502920 w 523240"/>
                <a:gd name="connsiteY34" fmla="*/ 184833 h 494713"/>
                <a:gd name="connsiteX35" fmla="*/ 492760 w 523240"/>
                <a:gd name="connsiteY35" fmla="*/ 169593 h 494713"/>
                <a:gd name="connsiteX36" fmla="*/ 441960 w 523240"/>
                <a:gd name="connsiteY36" fmla="*/ 149273 h 494713"/>
                <a:gd name="connsiteX37" fmla="*/ 426720 w 523240"/>
                <a:gd name="connsiteY37" fmla="*/ 139113 h 494713"/>
                <a:gd name="connsiteX38" fmla="*/ 406400 w 523240"/>
                <a:gd name="connsiteY38" fmla="*/ 134033 h 494713"/>
                <a:gd name="connsiteX39" fmla="*/ 391160 w 523240"/>
                <a:gd name="connsiteY39" fmla="*/ 103553 h 494713"/>
                <a:gd name="connsiteX40" fmla="*/ 365760 w 523240"/>
                <a:gd name="connsiteY40" fmla="*/ 12113 h 494713"/>
                <a:gd name="connsiteX41" fmla="*/ 330200 w 523240"/>
                <a:gd name="connsiteY41" fmla="*/ 17193 h 494713"/>
                <a:gd name="connsiteX42" fmla="*/ 299720 w 523240"/>
                <a:gd name="connsiteY42" fmla="*/ 32433 h 494713"/>
                <a:gd name="connsiteX43" fmla="*/ 284480 w 523240"/>
                <a:gd name="connsiteY43" fmla="*/ 42593 h 494713"/>
                <a:gd name="connsiteX44" fmla="*/ 248920 w 523240"/>
                <a:gd name="connsiteY44" fmla="*/ 52753 h 494713"/>
                <a:gd name="connsiteX45" fmla="*/ 45720 w 523240"/>
                <a:gd name="connsiteY45" fmla="*/ 57833 h 494713"/>
                <a:gd name="connsiteX46" fmla="*/ 45720 w 523240"/>
                <a:gd name="connsiteY46" fmla="*/ 123873 h 494713"/>
                <a:gd name="connsiteX47" fmla="*/ 55880 w 523240"/>
                <a:gd name="connsiteY47" fmla="*/ 139113 h 494713"/>
                <a:gd name="connsiteX48" fmla="*/ 50800 w 523240"/>
                <a:gd name="connsiteY48" fmla="*/ 194993 h 494713"/>
                <a:gd name="connsiteX49" fmla="*/ 35560 w 523240"/>
                <a:gd name="connsiteY49" fmla="*/ 215313 h 494713"/>
                <a:gd name="connsiteX50" fmla="*/ 15240 w 523240"/>
                <a:gd name="connsiteY50" fmla="*/ 255953 h 494713"/>
                <a:gd name="connsiteX51" fmla="*/ 10160 w 523240"/>
                <a:gd name="connsiteY51" fmla="*/ 276273 h 494713"/>
                <a:gd name="connsiteX52" fmla="*/ 0 w 523240"/>
                <a:gd name="connsiteY52" fmla="*/ 306753 h 494713"/>
                <a:gd name="connsiteX53" fmla="*/ 5080 w 523240"/>
                <a:gd name="connsiteY53" fmla="*/ 337233 h 494713"/>
                <a:gd name="connsiteX54" fmla="*/ 35560 w 523240"/>
                <a:gd name="connsiteY54" fmla="*/ 357553 h 494713"/>
                <a:gd name="connsiteX55" fmla="*/ 111760 w 523240"/>
                <a:gd name="connsiteY55" fmla="*/ 367713 h 494713"/>
                <a:gd name="connsiteX56" fmla="*/ 121920 w 523240"/>
                <a:gd name="connsiteY56" fmla="*/ 443913 h 494713"/>
                <a:gd name="connsiteX57" fmla="*/ 127000 w 523240"/>
                <a:gd name="connsiteY57" fmla="*/ 459153 h 494713"/>
                <a:gd name="connsiteX58" fmla="*/ 157480 w 523240"/>
                <a:gd name="connsiteY58" fmla="*/ 474393 h 494713"/>
                <a:gd name="connsiteX59" fmla="*/ 228600 w 523240"/>
                <a:gd name="connsiteY59" fmla="*/ 469313 h 494713"/>
                <a:gd name="connsiteX60" fmla="*/ 289560 w 523240"/>
                <a:gd name="connsiteY60" fmla="*/ 459153 h 494713"/>
                <a:gd name="connsiteX61" fmla="*/ 309880 w 523240"/>
                <a:gd name="connsiteY61" fmla="*/ 448993 h 494713"/>
                <a:gd name="connsiteX62" fmla="*/ 340360 w 523240"/>
                <a:gd name="connsiteY62" fmla="*/ 438833 h 494713"/>
                <a:gd name="connsiteX63" fmla="*/ 355600 w 523240"/>
                <a:gd name="connsiteY63" fmla="*/ 428673 h 494713"/>
                <a:gd name="connsiteX64" fmla="*/ 370840 w 523240"/>
                <a:gd name="connsiteY64" fmla="*/ 423593 h 494713"/>
                <a:gd name="connsiteX65" fmla="*/ 386080 w 523240"/>
                <a:gd name="connsiteY65" fmla="*/ 388033 h 494713"/>
                <a:gd name="connsiteX66" fmla="*/ 391160 w 523240"/>
                <a:gd name="connsiteY66" fmla="*/ 327073 h 494713"/>
                <a:gd name="connsiteX67" fmla="*/ 406400 w 523240"/>
                <a:gd name="connsiteY67" fmla="*/ 296593 h 494713"/>
                <a:gd name="connsiteX68" fmla="*/ 426720 w 523240"/>
                <a:gd name="connsiteY68" fmla="*/ 286433 h 494713"/>
                <a:gd name="connsiteX69" fmla="*/ 457200 w 523240"/>
                <a:gd name="connsiteY69" fmla="*/ 271193 h 494713"/>
                <a:gd name="connsiteX70" fmla="*/ 472440 w 523240"/>
                <a:gd name="connsiteY70" fmla="*/ 255953 h 494713"/>
                <a:gd name="connsiteX71" fmla="*/ 487680 w 523240"/>
                <a:gd name="connsiteY71" fmla="*/ 245793 h 494713"/>
                <a:gd name="connsiteX72" fmla="*/ 492760 w 523240"/>
                <a:gd name="connsiteY72" fmla="*/ 230553 h 494713"/>
                <a:gd name="connsiteX73" fmla="*/ 472440 w 523240"/>
                <a:gd name="connsiteY73" fmla="*/ 139113 h 494713"/>
                <a:gd name="connsiteX74" fmla="*/ 457200 w 523240"/>
                <a:gd name="connsiteY74" fmla="*/ 134033 h 494713"/>
                <a:gd name="connsiteX75" fmla="*/ 441960 w 523240"/>
                <a:gd name="connsiteY75" fmla="*/ 123873 h 494713"/>
                <a:gd name="connsiteX76" fmla="*/ 411480 w 523240"/>
                <a:gd name="connsiteY76" fmla="*/ 118793 h 494713"/>
                <a:gd name="connsiteX77" fmla="*/ 370840 w 523240"/>
                <a:gd name="connsiteY77" fmla="*/ 108633 h 494713"/>
                <a:gd name="connsiteX78" fmla="*/ 355600 w 523240"/>
                <a:gd name="connsiteY78" fmla="*/ 93393 h 494713"/>
                <a:gd name="connsiteX79" fmla="*/ 350520 w 523240"/>
                <a:gd name="connsiteY79" fmla="*/ 73073 h 494713"/>
                <a:gd name="connsiteX80" fmla="*/ 340360 w 523240"/>
                <a:gd name="connsiteY80" fmla="*/ 32433 h 494713"/>
                <a:gd name="connsiteX81" fmla="*/ 330200 w 523240"/>
                <a:gd name="connsiteY81" fmla="*/ 17193 h 494713"/>
                <a:gd name="connsiteX82" fmla="*/ 314960 w 523240"/>
                <a:gd name="connsiteY82" fmla="*/ 1953 h 494713"/>
                <a:gd name="connsiteX83" fmla="*/ 294640 w 523240"/>
                <a:gd name="connsiteY83" fmla="*/ 1953 h 494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523240" h="494713">
                  <a:moveTo>
                    <a:pt x="294640" y="1953"/>
                  </a:moveTo>
                  <a:cubicBezTo>
                    <a:pt x="283633" y="4493"/>
                    <a:pt x="287201" y="6256"/>
                    <a:pt x="248920" y="17193"/>
                  </a:cubicBezTo>
                  <a:cubicBezTo>
                    <a:pt x="226195" y="23686"/>
                    <a:pt x="234563" y="24940"/>
                    <a:pt x="203200" y="27353"/>
                  </a:cubicBezTo>
                  <a:cubicBezTo>
                    <a:pt x="169391" y="29954"/>
                    <a:pt x="135467" y="30740"/>
                    <a:pt x="101600" y="32433"/>
                  </a:cubicBezTo>
                  <a:cubicBezTo>
                    <a:pt x="90242" y="134653"/>
                    <a:pt x="103355" y="45734"/>
                    <a:pt x="91440" y="93393"/>
                  </a:cubicBezTo>
                  <a:cubicBezTo>
                    <a:pt x="89346" y="101770"/>
                    <a:pt x="90221" y="111070"/>
                    <a:pt x="86360" y="118793"/>
                  </a:cubicBezTo>
                  <a:cubicBezTo>
                    <a:pt x="83147" y="125219"/>
                    <a:pt x="76791" y="129622"/>
                    <a:pt x="71120" y="134033"/>
                  </a:cubicBezTo>
                  <a:cubicBezTo>
                    <a:pt x="61481" y="141530"/>
                    <a:pt x="40640" y="154353"/>
                    <a:pt x="40640" y="154353"/>
                  </a:cubicBezTo>
                  <a:cubicBezTo>
                    <a:pt x="17350" y="189288"/>
                    <a:pt x="24181" y="173249"/>
                    <a:pt x="15240" y="200073"/>
                  </a:cubicBezTo>
                  <a:cubicBezTo>
                    <a:pt x="25041" y="249078"/>
                    <a:pt x="13039" y="205831"/>
                    <a:pt x="30480" y="240713"/>
                  </a:cubicBezTo>
                  <a:cubicBezTo>
                    <a:pt x="32875" y="245502"/>
                    <a:pt x="32959" y="251272"/>
                    <a:pt x="35560" y="255953"/>
                  </a:cubicBezTo>
                  <a:cubicBezTo>
                    <a:pt x="41490" y="266627"/>
                    <a:pt x="55880" y="286433"/>
                    <a:pt x="55880" y="286433"/>
                  </a:cubicBezTo>
                  <a:cubicBezTo>
                    <a:pt x="57573" y="325380"/>
                    <a:pt x="54801" y="364779"/>
                    <a:pt x="60960" y="403273"/>
                  </a:cubicBezTo>
                  <a:cubicBezTo>
                    <a:pt x="61925" y="409302"/>
                    <a:pt x="71510" y="409524"/>
                    <a:pt x="76200" y="413433"/>
                  </a:cubicBezTo>
                  <a:cubicBezTo>
                    <a:pt x="85830" y="421458"/>
                    <a:pt x="95891" y="432496"/>
                    <a:pt x="101600" y="443913"/>
                  </a:cubicBezTo>
                  <a:cubicBezTo>
                    <a:pt x="103995" y="448702"/>
                    <a:pt x="102894" y="455367"/>
                    <a:pt x="106680" y="459153"/>
                  </a:cubicBezTo>
                  <a:cubicBezTo>
                    <a:pt x="112035" y="464508"/>
                    <a:pt x="120227" y="465926"/>
                    <a:pt x="127000" y="469313"/>
                  </a:cubicBezTo>
                  <a:cubicBezTo>
                    <a:pt x="147320" y="467620"/>
                    <a:pt x="167775" y="461349"/>
                    <a:pt x="187960" y="464233"/>
                  </a:cubicBezTo>
                  <a:cubicBezTo>
                    <a:pt x="194004" y="465096"/>
                    <a:pt x="194211" y="474783"/>
                    <a:pt x="198120" y="479473"/>
                  </a:cubicBezTo>
                  <a:cubicBezTo>
                    <a:pt x="202719" y="484992"/>
                    <a:pt x="208280" y="489633"/>
                    <a:pt x="213360" y="494713"/>
                  </a:cubicBezTo>
                  <a:cubicBezTo>
                    <a:pt x="237067" y="493020"/>
                    <a:pt x="260858" y="492258"/>
                    <a:pt x="284480" y="489633"/>
                  </a:cubicBezTo>
                  <a:cubicBezTo>
                    <a:pt x="294048" y="488570"/>
                    <a:pt x="310407" y="482684"/>
                    <a:pt x="320040" y="479473"/>
                  </a:cubicBezTo>
                  <a:cubicBezTo>
                    <a:pt x="325120" y="476086"/>
                    <a:pt x="329668" y="471718"/>
                    <a:pt x="335280" y="469313"/>
                  </a:cubicBezTo>
                  <a:cubicBezTo>
                    <a:pt x="341697" y="466563"/>
                    <a:pt x="348887" y="466151"/>
                    <a:pt x="355600" y="464233"/>
                  </a:cubicBezTo>
                  <a:cubicBezTo>
                    <a:pt x="360749" y="462762"/>
                    <a:pt x="365760" y="460846"/>
                    <a:pt x="370840" y="459153"/>
                  </a:cubicBezTo>
                  <a:cubicBezTo>
                    <a:pt x="375920" y="455766"/>
                    <a:pt x="382266" y="453761"/>
                    <a:pt x="386080" y="448993"/>
                  </a:cubicBezTo>
                  <a:cubicBezTo>
                    <a:pt x="389425" y="444812"/>
                    <a:pt x="388765" y="438542"/>
                    <a:pt x="391160" y="433753"/>
                  </a:cubicBezTo>
                  <a:cubicBezTo>
                    <a:pt x="403576" y="408921"/>
                    <a:pt x="400016" y="428810"/>
                    <a:pt x="406400" y="403273"/>
                  </a:cubicBezTo>
                  <a:cubicBezTo>
                    <a:pt x="408494" y="394896"/>
                    <a:pt x="406904" y="385195"/>
                    <a:pt x="411480" y="377873"/>
                  </a:cubicBezTo>
                  <a:cubicBezTo>
                    <a:pt x="412202" y="376718"/>
                    <a:pt x="442410" y="354531"/>
                    <a:pt x="447040" y="352473"/>
                  </a:cubicBezTo>
                  <a:cubicBezTo>
                    <a:pt x="456827" y="348123"/>
                    <a:pt x="477520" y="342313"/>
                    <a:pt x="477520" y="342313"/>
                  </a:cubicBezTo>
                  <a:lnTo>
                    <a:pt x="508000" y="311833"/>
                  </a:lnTo>
                  <a:cubicBezTo>
                    <a:pt x="512123" y="307710"/>
                    <a:pt x="520938" y="270242"/>
                    <a:pt x="523240" y="261033"/>
                  </a:cubicBezTo>
                  <a:cubicBezTo>
                    <a:pt x="521547" y="240713"/>
                    <a:pt x="523414" y="219775"/>
                    <a:pt x="518160" y="200073"/>
                  </a:cubicBezTo>
                  <a:cubicBezTo>
                    <a:pt x="516309" y="193131"/>
                    <a:pt x="507519" y="190352"/>
                    <a:pt x="502920" y="184833"/>
                  </a:cubicBezTo>
                  <a:cubicBezTo>
                    <a:pt x="499011" y="180143"/>
                    <a:pt x="497077" y="173910"/>
                    <a:pt x="492760" y="169593"/>
                  </a:cubicBezTo>
                  <a:cubicBezTo>
                    <a:pt x="479819" y="156652"/>
                    <a:pt x="458780" y="153478"/>
                    <a:pt x="441960" y="149273"/>
                  </a:cubicBezTo>
                  <a:cubicBezTo>
                    <a:pt x="436880" y="145886"/>
                    <a:pt x="432332" y="141518"/>
                    <a:pt x="426720" y="139113"/>
                  </a:cubicBezTo>
                  <a:cubicBezTo>
                    <a:pt x="420303" y="136363"/>
                    <a:pt x="412209" y="137906"/>
                    <a:pt x="406400" y="134033"/>
                  </a:cubicBezTo>
                  <a:cubicBezTo>
                    <a:pt x="397959" y="128406"/>
                    <a:pt x="394058" y="112246"/>
                    <a:pt x="391160" y="103553"/>
                  </a:cubicBezTo>
                  <a:cubicBezTo>
                    <a:pt x="389719" y="80493"/>
                    <a:pt x="409213" y="16063"/>
                    <a:pt x="365760" y="12113"/>
                  </a:cubicBezTo>
                  <a:cubicBezTo>
                    <a:pt x="353835" y="11029"/>
                    <a:pt x="342053" y="15500"/>
                    <a:pt x="330200" y="17193"/>
                  </a:cubicBezTo>
                  <a:cubicBezTo>
                    <a:pt x="286524" y="46310"/>
                    <a:pt x="341784" y="11401"/>
                    <a:pt x="299720" y="32433"/>
                  </a:cubicBezTo>
                  <a:cubicBezTo>
                    <a:pt x="294259" y="35163"/>
                    <a:pt x="289941" y="39863"/>
                    <a:pt x="284480" y="42593"/>
                  </a:cubicBezTo>
                  <a:cubicBezTo>
                    <a:pt x="279439" y="45113"/>
                    <a:pt x="252501" y="52590"/>
                    <a:pt x="248920" y="52753"/>
                  </a:cubicBezTo>
                  <a:cubicBezTo>
                    <a:pt x="181235" y="55830"/>
                    <a:pt x="113453" y="56140"/>
                    <a:pt x="45720" y="57833"/>
                  </a:cubicBezTo>
                  <a:cubicBezTo>
                    <a:pt x="36623" y="85123"/>
                    <a:pt x="35770" y="80756"/>
                    <a:pt x="45720" y="123873"/>
                  </a:cubicBezTo>
                  <a:cubicBezTo>
                    <a:pt x="47093" y="129822"/>
                    <a:pt x="52493" y="134033"/>
                    <a:pt x="55880" y="139113"/>
                  </a:cubicBezTo>
                  <a:cubicBezTo>
                    <a:pt x="54187" y="157740"/>
                    <a:pt x="55619" y="176921"/>
                    <a:pt x="50800" y="194993"/>
                  </a:cubicBezTo>
                  <a:cubicBezTo>
                    <a:pt x="48618" y="203174"/>
                    <a:pt x="39346" y="207740"/>
                    <a:pt x="35560" y="215313"/>
                  </a:cubicBezTo>
                  <a:cubicBezTo>
                    <a:pt x="7026" y="272381"/>
                    <a:pt x="60621" y="195445"/>
                    <a:pt x="15240" y="255953"/>
                  </a:cubicBezTo>
                  <a:cubicBezTo>
                    <a:pt x="13547" y="262726"/>
                    <a:pt x="12166" y="269586"/>
                    <a:pt x="10160" y="276273"/>
                  </a:cubicBezTo>
                  <a:cubicBezTo>
                    <a:pt x="7083" y="286531"/>
                    <a:pt x="0" y="306753"/>
                    <a:pt x="0" y="306753"/>
                  </a:cubicBezTo>
                  <a:cubicBezTo>
                    <a:pt x="1693" y="316913"/>
                    <a:pt x="897" y="327821"/>
                    <a:pt x="5080" y="337233"/>
                  </a:cubicBezTo>
                  <a:cubicBezTo>
                    <a:pt x="10982" y="350512"/>
                    <a:pt x="23287" y="354485"/>
                    <a:pt x="35560" y="357553"/>
                  </a:cubicBezTo>
                  <a:cubicBezTo>
                    <a:pt x="63618" y="364568"/>
                    <a:pt x="80019" y="364539"/>
                    <a:pt x="111760" y="367713"/>
                  </a:cubicBezTo>
                  <a:cubicBezTo>
                    <a:pt x="124739" y="406650"/>
                    <a:pt x="110871" y="361043"/>
                    <a:pt x="121920" y="443913"/>
                  </a:cubicBezTo>
                  <a:cubicBezTo>
                    <a:pt x="122628" y="449221"/>
                    <a:pt x="123655" y="454972"/>
                    <a:pt x="127000" y="459153"/>
                  </a:cubicBezTo>
                  <a:cubicBezTo>
                    <a:pt x="134162" y="468105"/>
                    <a:pt x="147440" y="471046"/>
                    <a:pt x="157480" y="474393"/>
                  </a:cubicBezTo>
                  <a:cubicBezTo>
                    <a:pt x="181187" y="472700"/>
                    <a:pt x="204990" y="472037"/>
                    <a:pt x="228600" y="469313"/>
                  </a:cubicBezTo>
                  <a:cubicBezTo>
                    <a:pt x="249065" y="466952"/>
                    <a:pt x="289560" y="459153"/>
                    <a:pt x="289560" y="459153"/>
                  </a:cubicBezTo>
                  <a:cubicBezTo>
                    <a:pt x="296333" y="455766"/>
                    <a:pt x="302849" y="451805"/>
                    <a:pt x="309880" y="448993"/>
                  </a:cubicBezTo>
                  <a:cubicBezTo>
                    <a:pt x="319824" y="445016"/>
                    <a:pt x="340360" y="438833"/>
                    <a:pt x="340360" y="438833"/>
                  </a:cubicBezTo>
                  <a:cubicBezTo>
                    <a:pt x="345440" y="435446"/>
                    <a:pt x="350139" y="431403"/>
                    <a:pt x="355600" y="428673"/>
                  </a:cubicBezTo>
                  <a:cubicBezTo>
                    <a:pt x="360389" y="426278"/>
                    <a:pt x="367054" y="427379"/>
                    <a:pt x="370840" y="423593"/>
                  </a:cubicBezTo>
                  <a:cubicBezTo>
                    <a:pt x="377117" y="417316"/>
                    <a:pt x="383044" y="397141"/>
                    <a:pt x="386080" y="388033"/>
                  </a:cubicBezTo>
                  <a:cubicBezTo>
                    <a:pt x="387773" y="367713"/>
                    <a:pt x="388465" y="347285"/>
                    <a:pt x="391160" y="327073"/>
                  </a:cubicBezTo>
                  <a:cubicBezTo>
                    <a:pt x="392287" y="318621"/>
                    <a:pt x="399978" y="301944"/>
                    <a:pt x="406400" y="296593"/>
                  </a:cubicBezTo>
                  <a:cubicBezTo>
                    <a:pt x="412218" y="291745"/>
                    <a:pt x="420145" y="290190"/>
                    <a:pt x="426720" y="286433"/>
                  </a:cubicBezTo>
                  <a:cubicBezTo>
                    <a:pt x="454294" y="270677"/>
                    <a:pt x="429258" y="280507"/>
                    <a:pt x="457200" y="271193"/>
                  </a:cubicBezTo>
                  <a:cubicBezTo>
                    <a:pt x="462280" y="266113"/>
                    <a:pt x="466921" y="260552"/>
                    <a:pt x="472440" y="255953"/>
                  </a:cubicBezTo>
                  <a:cubicBezTo>
                    <a:pt x="477130" y="252044"/>
                    <a:pt x="483866" y="250561"/>
                    <a:pt x="487680" y="245793"/>
                  </a:cubicBezTo>
                  <a:cubicBezTo>
                    <a:pt x="491025" y="241612"/>
                    <a:pt x="491067" y="235633"/>
                    <a:pt x="492760" y="230553"/>
                  </a:cubicBezTo>
                  <a:cubicBezTo>
                    <a:pt x="489108" y="172115"/>
                    <a:pt x="509860" y="157823"/>
                    <a:pt x="472440" y="139113"/>
                  </a:cubicBezTo>
                  <a:cubicBezTo>
                    <a:pt x="467651" y="136718"/>
                    <a:pt x="462280" y="135726"/>
                    <a:pt x="457200" y="134033"/>
                  </a:cubicBezTo>
                  <a:cubicBezTo>
                    <a:pt x="452120" y="130646"/>
                    <a:pt x="447752" y="125804"/>
                    <a:pt x="441960" y="123873"/>
                  </a:cubicBezTo>
                  <a:cubicBezTo>
                    <a:pt x="432188" y="120616"/>
                    <a:pt x="421614" y="120636"/>
                    <a:pt x="411480" y="118793"/>
                  </a:cubicBezTo>
                  <a:cubicBezTo>
                    <a:pt x="384507" y="113889"/>
                    <a:pt x="391990" y="115683"/>
                    <a:pt x="370840" y="108633"/>
                  </a:cubicBezTo>
                  <a:cubicBezTo>
                    <a:pt x="365760" y="103553"/>
                    <a:pt x="359164" y="99631"/>
                    <a:pt x="355600" y="93393"/>
                  </a:cubicBezTo>
                  <a:cubicBezTo>
                    <a:pt x="352136" y="87331"/>
                    <a:pt x="352035" y="79889"/>
                    <a:pt x="350520" y="73073"/>
                  </a:cubicBezTo>
                  <a:cubicBezTo>
                    <a:pt x="348201" y="62639"/>
                    <a:pt x="345807" y="43326"/>
                    <a:pt x="340360" y="32433"/>
                  </a:cubicBezTo>
                  <a:cubicBezTo>
                    <a:pt x="337630" y="26972"/>
                    <a:pt x="334109" y="21883"/>
                    <a:pt x="330200" y="17193"/>
                  </a:cubicBezTo>
                  <a:cubicBezTo>
                    <a:pt x="325601" y="11674"/>
                    <a:pt x="321563" y="4783"/>
                    <a:pt x="314960" y="1953"/>
                  </a:cubicBezTo>
                  <a:cubicBezTo>
                    <a:pt x="308734" y="-715"/>
                    <a:pt x="305647" y="-587"/>
                    <a:pt x="294640" y="195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ja-JP" altLang="en-US" sz="2400" b="1" smtClean="0">
                <a:solidFill>
                  <a:prstClr val="black"/>
                </a:solidFill>
                <a:latin typeface="Times New Roman" pitchFamily="18" charset="0"/>
                <a:ea typeface="ＭＳ Ｐゴシック" pitchFamily="50" charset="-128"/>
              </a:endParaRPr>
            </a:p>
          </p:txBody>
        </p:sp>
      </p:grpSp>
      <p:sp>
        <p:nvSpPr>
          <p:cNvPr id="1683" name="テキスト ボックス 76"/>
          <p:cNvSpPr txBox="1">
            <a:spLocks noChangeArrowheads="1"/>
          </p:cNvSpPr>
          <p:nvPr/>
        </p:nvSpPr>
        <p:spPr bwMode="auto">
          <a:xfrm>
            <a:off x="4702510" y="19405794"/>
            <a:ext cx="3654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FN-G coated cell</a:t>
            </a:r>
            <a:endParaRPr lang="ja-JP" altLang="en-US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sp>
        <p:nvSpPr>
          <p:cNvPr id="1684" name="右矢印 1683"/>
          <p:cNvSpPr/>
          <p:nvPr/>
        </p:nvSpPr>
        <p:spPr bwMode="auto">
          <a:xfrm>
            <a:off x="2466678" y="18654064"/>
            <a:ext cx="2376638" cy="479838"/>
          </a:xfrm>
          <a:prstGeom prst="rightArrow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85" name="テキスト ボックス 76"/>
          <p:cNvSpPr txBox="1">
            <a:spLocks noChangeArrowheads="1"/>
          </p:cNvSpPr>
          <p:nvPr/>
        </p:nvSpPr>
        <p:spPr bwMode="auto">
          <a:xfrm>
            <a:off x="1960450" y="17793115"/>
            <a:ext cx="3146473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defTabSz="4173083"/>
            <a:r>
              <a:rPr lang="en-US" altLang="ja-JP" sz="3000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Layer-by-layer</a:t>
            </a:r>
          </a:p>
          <a:p>
            <a:pPr algn="ctr" defTabSz="4173083"/>
            <a:r>
              <a:rPr lang="en-US" altLang="ja-JP" sz="3100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assembly</a:t>
            </a:r>
            <a:endParaRPr lang="ja-JP" altLang="en-US" sz="3100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sp>
        <p:nvSpPr>
          <p:cNvPr id="1686" name="フリーフォーム 1685"/>
          <p:cNvSpPr/>
          <p:nvPr/>
        </p:nvSpPr>
        <p:spPr bwMode="auto">
          <a:xfrm>
            <a:off x="1283922" y="17155736"/>
            <a:ext cx="534871" cy="585161"/>
          </a:xfrm>
          <a:custGeom>
            <a:avLst/>
            <a:gdLst>
              <a:gd name="connsiteX0" fmla="*/ 71120 w 180228"/>
              <a:gd name="connsiteY0" fmla="*/ 0 h 219573"/>
              <a:gd name="connsiteX1" fmla="*/ 55880 w 180228"/>
              <a:gd name="connsiteY1" fmla="*/ 50800 h 219573"/>
              <a:gd name="connsiteX2" fmla="*/ 25400 w 180228"/>
              <a:gd name="connsiteY2" fmla="*/ 60960 h 219573"/>
              <a:gd name="connsiteX3" fmla="*/ 10160 w 180228"/>
              <a:gd name="connsiteY3" fmla="*/ 76200 h 219573"/>
              <a:gd name="connsiteX4" fmla="*/ 0 w 180228"/>
              <a:gd name="connsiteY4" fmla="*/ 106680 h 219573"/>
              <a:gd name="connsiteX5" fmla="*/ 10160 w 180228"/>
              <a:gd name="connsiteY5" fmla="*/ 187960 h 219573"/>
              <a:gd name="connsiteX6" fmla="*/ 20320 w 180228"/>
              <a:gd name="connsiteY6" fmla="*/ 203200 h 219573"/>
              <a:gd name="connsiteX7" fmla="*/ 60960 w 180228"/>
              <a:gd name="connsiteY7" fmla="*/ 213360 h 219573"/>
              <a:gd name="connsiteX8" fmla="*/ 167640 w 180228"/>
              <a:gd name="connsiteY8" fmla="*/ 208280 h 219573"/>
              <a:gd name="connsiteX9" fmla="*/ 147320 w 180228"/>
              <a:gd name="connsiteY9" fmla="*/ 111760 h 219573"/>
              <a:gd name="connsiteX10" fmla="*/ 132080 w 180228"/>
              <a:gd name="connsiteY10" fmla="*/ 106680 h 219573"/>
              <a:gd name="connsiteX11" fmla="*/ 116840 w 180228"/>
              <a:gd name="connsiteY11" fmla="*/ 76200 h 219573"/>
              <a:gd name="connsiteX12" fmla="*/ 127000 w 180228"/>
              <a:gd name="connsiteY12" fmla="*/ 40640 h 219573"/>
              <a:gd name="connsiteX13" fmla="*/ 121920 w 180228"/>
              <a:gd name="connsiteY13" fmla="*/ 25400 h 21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0228" h="219573">
                <a:moveTo>
                  <a:pt x="71120" y="0"/>
                </a:moveTo>
                <a:cubicBezTo>
                  <a:pt x="69699" y="9945"/>
                  <a:pt x="70376" y="41740"/>
                  <a:pt x="55880" y="50800"/>
                </a:cubicBezTo>
                <a:cubicBezTo>
                  <a:pt x="46798" y="56476"/>
                  <a:pt x="25400" y="60960"/>
                  <a:pt x="25400" y="60960"/>
                </a:cubicBezTo>
                <a:cubicBezTo>
                  <a:pt x="20320" y="66040"/>
                  <a:pt x="13649" y="69920"/>
                  <a:pt x="10160" y="76200"/>
                </a:cubicBezTo>
                <a:cubicBezTo>
                  <a:pt x="4959" y="85562"/>
                  <a:pt x="0" y="106680"/>
                  <a:pt x="0" y="106680"/>
                </a:cubicBezTo>
                <a:cubicBezTo>
                  <a:pt x="970" y="119285"/>
                  <a:pt x="-805" y="166029"/>
                  <a:pt x="10160" y="187960"/>
                </a:cubicBezTo>
                <a:cubicBezTo>
                  <a:pt x="12890" y="193421"/>
                  <a:pt x="15552" y="199386"/>
                  <a:pt x="20320" y="203200"/>
                </a:cubicBezTo>
                <a:cubicBezTo>
                  <a:pt x="25527" y="207366"/>
                  <a:pt x="59695" y="213107"/>
                  <a:pt x="60960" y="213360"/>
                </a:cubicBezTo>
                <a:cubicBezTo>
                  <a:pt x="96520" y="211667"/>
                  <a:pt x="140515" y="231336"/>
                  <a:pt x="167640" y="208280"/>
                </a:cubicBezTo>
                <a:cubicBezTo>
                  <a:pt x="194932" y="185082"/>
                  <a:pt x="173070" y="128926"/>
                  <a:pt x="147320" y="111760"/>
                </a:cubicBezTo>
                <a:cubicBezTo>
                  <a:pt x="142865" y="108790"/>
                  <a:pt x="137160" y="108373"/>
                  <a:pt x="132080" y="106680"/>
                </a:cubicBezTo>
                <a:cubicBezTo>
                  <a:pt x="126943" y="98975"/>
                  <a:pt x="116840" y="86716"/>
                  <a:pt x="116840" y="76200"/>
                </a:cubicBezTo>
                <a:cubicBezTo>
                  <a:pt x="116840" y="69821"/>
                  <a:pt x="124604" y="47827"/>
                  <a:pt x="127000" y="40640"/>
                </a:cubicBezTo>
                <a:lnTo>
                  <a:pt x="121920" y="2540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 b="1" smtClean="0">
              <a:solidFill>
                <a:prstClr val="black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87" name="フリーフォーム 1686"/>
          <p:cNvSpPr/>
          <p:nvPr/>
        </p:nvSpPr>
        <p:spPr bwMode="auto">
          <a:xfrm>
            <a:off x="5044500" y="17155736"/>
            <a:ext cx="519299" cy="586450"/>
          </a:xfrm>
          <a:custGeom>
            <a:avLst/>
            <a:gdLst>
              <a:gd name="connsiteX0" fmla="*/ 61693 w 209013"/>
              <a:gd name="connsiteY0" fmla="*/ 25400 h 284480"/>
              <a:gd name="connsiteX1" fmla="*/ 46453 w 209013"/>
              <a:gd name="connsiteY1" fmla="*/ 81280 h 284480"/>
              <a:gd name="connsiteX2" fmla="*/ 10893 w 209013"/>
              <a:gd name="connsiteY2" fmla="*/ 132080 h 284480"/>
              <a:gd name="connsiteX3" fmla="*/ 733 w 209013"/>
              <a:gd name="connsiteY3" fmla="*/ 167640 h 284480"/>
              <a:gd name="connsiteX4" fmla="*/ 10893 w 209013"/>
              <a:gd name="connsiteY4" fmla="*/ 284480 h 284480"/>
              <a:gd name="connsiteX5" fmla="*/ 71853 w 209013"/>
              <a:gd name="connsiteY5" fmla="*/ 279400 h 284480"/>
              <a:gd name="connsiteX6" fmla="*/ 82013 w 209013"/>
              <a:gd name="connsiteY6" fmla="*/ 264160 h 284480"/>
              <a:gd name="connsiteX7" fmla="*/ 76933 w 209013"/>
              <a:gd name="connsiteY7" fmla="*/ 213360 h 284480"/>
              <a:gd name="connsiteX8" fmla="*/ 82013 w 209013"/>
              <a:gd name="connsiteY8" fmla="*/ 137160 h 284480"/>
              <a:gd name="connsiteX9" fmla="*/ 112493 w 209013"/>
              <a:gd name="connsiteY9" fmla="*/ 121920 h 284480"/>
              <a:gd name="connsiteX10" fmla="*/ 132813 w 209013"/>
              <a:gd name="connsiteY10" fmla="*/ 111760 h 284480"/>
              <a:gd name="connsiteX11" fmla="*/ 203933 w 209013"/>
              <a:gd name="connsiteY11" fmla="*/ 101600 h 284480"/>
              <a:gd name="connsiteX12" fmla="*/ 209013 w 209013"/>
              <a:gd name="connsiteY12" fmla="*/ 86360 h 284480"/>
              <a:gd name="connsiteX13" fmla="*/ 203933 w 209013"/>
              <a:gd name="connsiteY13" fmla="*/ 50800 h 284480"/>
              <a:gd name="connsiteX14" fmla="*/ 178533 w 209013"/>
              <a:gd name="connsiteY14" fmla="*/ 15240 h 284480"/>
              <a:gd name="connsiteX15" fmla="*/ 163293 w 209013"/>
              <a:gd name="connsiteY15" fmla="*/ 5080 h 284480"/>
              <a:gd name="connsiteX16" fmla="*/ 148053 w 209013"/>
              <a:gd name="connsiteY16" fmla="*/ 0 h 284480"/>
              <a:gd name="connsiteX17" fmla="*/ 137893 w 209013"/>
              <a:gd name="connsiteY17" fmla="*/ 15240 h 284480"/>
              <a:gd name="connsiteX18" fmla="*/ 122653 w 209013"/>
              <a:gd name="connsiteY18" fmla="*/ 50800 h 28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9013" h="284480">
                <a:moveTo>
                  <a:pt x="61693" y="25400"/>
                </a:moveTo>
                <a:cubicBezTo>
                  <a:pt x="54513" y="61302"/>
                  <a:pt x="59343" y="42609"/>
                  <a:pt x="46453" y="81280"/>
                </a:cubicBezTo>
                <a:cubicBezTo>
                  <a:pt x="43951" y="88785"/>
                  <a:pt x="17848" y="122806"/>
                  <a:pt x="10893" y="132080"/>
                </a:cubicBezTo>
                <a:cubicBezTo>
                  <a:pt x="8497" y="139267"/>
                  <a:pt x="733" y="161261"/>
                  <a:pt x="733" y="167640"/>
                </a:cubicBezTo>
                <a:cubicBezTo>
                  <a:pt x="733" y="258546"/>
                  <a:pt x="-4066" y="239604"/>
                  <a:pt x="10893" y="284480"/>
                </a:cubicBezTo>
                <a:cubicBezTo>
                  <a:pt x="31213" y="282787"/>
                  <a:pt x="52247" y="285002"/>
                  <a:pt x="71853" y="279400"/>
                </a:cubicBezTo>
                <a:cubicBezTo>
                  <a:pt x="77723" y="277723"/>
                  <a:pt x="81545" y="270247"/>
                  <a:pt x="82013" y="264160"/>
                </a:cubicBezTo>
                <a:cubicBezTo>
                  <a:pt x="83318" y="247192"/>
                  <a:pt x="78626" y="230293"/>
                  <a:pt x="76933" y="213360"/>
                </a:cubicBezTo>
                <a:cubicBezTo>
                  <a:pt x="78626" y="187960"/>
                  <a:pt x="76182" y="161940"/>
                  <a:pt x="82013" y="137160"/>
                </a:cubicBezTo>
                <a:cubicBezTo>
                  <a:pt x="83838" y="129405"/>
                  <a:pt x="107135" y="124216"/>
                  <a:pt x="112493" y="121920"/>
                </a:cubicBezTo>
                <a:cubicBezTo>
                  <a:pt x="119454" y="118937"/>
                  <a:pt x="125852" y="114743"/>
                  <a:pt x="132813" y="111760"/>
                </a:cubicBezTo>
                <a:cubicBezTo>
                  <a:pt x="156494" y="101611"/>
                  <a:pt x="175214" y="104211"/>
                  <a:pt x="203933" y="101600"/>
                </a:cubicBezTo>
                <a:cubicBezTo>
                  <a:pt x="205626" y="96520"/>
                  <a:pt x="209013" y="91715"/>
                  <a:pt x="209013" y="86360"/>
                </a:cubicBezTo>
                <a:cubicBezTo>
                  <a:pt x="209013" y="74386"/>
                  <a:pt x="207083" y="62352"/>
                  <a:pt x="203933" y="50800"/>
                </a:cubicBezTo>
                <a:cubicBezTo>
                  <a:pt x="199704" y="35292"/>
                  <a:pt x="190454" y="25174"/>
                  <a:pt x="178533" y="15240"/>
                </a:cubicBezTo>
                <a:cubicBezTo>
                  <a:pt x="173843" y="11331"/>
                  <a:pt x="168754" y="7810"/>
                  <a:pt x="163293" y="5080"/>
                </a:cubicBezTo>
                <a:cubicBezTo>
                  <a:pt x="158504" y="2685"/>
                  <a:pt x="153133" y="1693"/>
                  <a:pt x="148053" y="0"/>
                </a:cubicBezTo>
                <a:cubicBezTo>
                  <a:pt x="144666" y="5080"/>
                  <a:pt x="140373" y="9661"/>
                  <a:pt x="137893" y="15240"/>
                </a:cubicBezTo>
                <a:cubicBezTo>
                  <a:pt x="120425" y="54542"/>
                  <a:pt x="136771" y="36682"/>
                  <a:pt x="122653" y="50800"/>
                </a:cubicBezTo>
              </a:path>
            </a:pathLst>
          </a:cu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ja-JP" altLang="en-US" sz="2400" b="1" smtClean="0">
              <a:solidFill>
                <a:prstClr val="black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88" name="テキスト ボックス 1687"/>
          <p:cNvSpPr txBox="1">
            <a:spLocks noChangeArrowheads="1"/>
          </p:cNvSpPr>
          <p:nvPr/>
        </p:nvSpPr>
        <p:spPr bwMode="auto">
          <a:xfrm>
            <a:off x="1890812" y="17429929"/>
            <a:ext cx="266471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>
              <a:lnSpc>
                <a:spcPts val="1800"/>
              </a:lnSpc>
            </a:pPr>
            <a:r>
              <a:rPr lang="en-US" altLang="ja-JP" sz="3200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: </a:t>
            </a:r>
            <a:r>
              <a:rPr lang="en-US" altLang="ja-JP" b="0" dirty="0" err="1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Fibronectin</a:t>
            </a:r>
            <a:endParaRPr lang="ja-JP" altLang="en-US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sp>
        <p:nvSpPr>
          <p:cNvPr id="1689" name="テキスト ボックス 1688"/>
          <p:cNvSpPr txBox="1">
            <a:spLocks noChangeArrowheads="1"/>
          </p:cNvSpPr>
          <p:nvPr/>
        </p:nvSpPr>
        <p:spPr bwMode="auto">
          <a:xfrm>
            <a:off x="5635818" y="17429929"/>
            <a:ext cx="230461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>
              <a:lnSpc>
                <a:spcPts val="1800"/>
              </a:lnSpc>
            </a:pPr>
            <a:r>
              <a:rPr lang="en-US" altLang="ja-JP" sz="3200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: </a:t>
            </a:r>
            <a:r>
              <a:rPr lang="en-US" altLang="ja-JP" sz="2000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Gelatin</a:t>
            </a:r>
            <a:endParaRPr lang="ja-JP" altLang="en-US" sz="2000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sp>
        <p:nvSpPr>
          <p:cNvPr id="1690" name="右矢印 1689"/>
          <p:cNvSpPr/>
          <p:nvPr/>
        </p:nvSpPr>
        <p:spPr bwMode="auto">
          <a:xfrm>
            <a:off x="7026220" y="18636869"/>
            <a:ext cx="1199913" cy="479838"/>
          </a:xfrm>
          <a:prstGeom prst="rightArrow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691" name="右矢印 1690"/>
          <p:cNvSpPr/>
          <p:nvPr/>
        </p:nvSpPr>
        <p:spPr bwMode="auto">
          <a:xfrm>
            <a:off x="10057521" y="18639789"/>
            <a:ext cx="1397901" cy="479838"/>
          </a:xfrm>
          <a:prstGeom prst="rightArrow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1692" name="Picture 3" descr="C:\Users\Yuka\Desktop\tissue\tissue_0101.bmp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4460" b="92566" l="12703" r="80000"/>
                    </a14:imgEffect>
                  </a14:imgLayer>
                </a14:imgProps>
              </a:ext>
            </a:extLst>
          </a:blip>
          <a:srcRect l="13287" t="25522" r="20353" b="10564"/>
          <a:stretch/>
        </p:blipFill>
        <p:spPr bwMode="auto">
          <a:xfrm>
            <a:off x="747478" y="21343491"/>
            <a:ext cx="4536795" cy="2343664"/>
          </a:xfrm>
          <a:prstGeom prst="rect">
            <a:avLst/>
          </a:prstGeom>
          <a:noFill/>
        </p:spPr>
      </p:pic>
      <p:sp>
        <p:nvSpPr>
          <p:cNvPr id="1693" name="テキスト ボックス 76"/>
          <p:cNvSpPr txBox="1">
            <a:spLocks noChangeArrowheads="1"/>
          </p:cNvSpPr>
          <p:nvPr/>
        </p:nvSpPr>
        <p:spPr bwMode="auto">
          <a:xfrm>
            <a:off x="1111681" y="20838227"/>
            <a:ext cx="4665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Fabricated multilayered tissue</a:t>
            </a:r>
            <a:endParaRPr lang="ja-JP" altLang="en-US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sp>
        <p:nvSpPr>
          <p:cNvPr id="1694" name="テキスト ボックス 82"/>
          <p:cNvSpPr txBox="1">
            <a:spLocks noChangeArrowheads="1"/>
          </p:cNvSpPr>
          <p:nvPr/>
        </p:nvSpPr>
        <p:spPr bwMode="auto">
          <a:xfrm>
            <a:off x="2679348" y="23247671"/>
            <a:ext cx="3384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Supporting body</a:t>
            </a:r>
            <a:endParaRPr lang="ja-JP" altLang="en-US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cxnSp>
        <p:nvCxnSpPr>
          <p:cNvPr id="1695" name="直線矢印コネクタ 78"/>
          <p:cNvCxnSpPr>
            <a:cxnSpLocks noChangeShapeType="1"/>
          </p:cNvCxnSpPr>
          <p:nvPr/>
        </p:nvCxnSpPr>
        <p:spPr bwMode="auto">
          <a:xfrm flipH="1" flipV="1">
            <a:off x="3104593" y="22751296"/>
            <a:ext cx="118577" cy="506241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6" name="直線矢印コネクタ 72"/>
          <p:cNvCxnSpPr>
            <a:cxnSpLocks noChangeShapeType="1"/>
          </p:cNvCxnSpPr>
          <p:nvPr/>
        </p:nvCxnSpPr>
        <p:spPr bwMode="auto">
          <a:xfrm>
            <a:off x="1862231" y="21244776"/>
            <a:ext cx="136129" cy="525380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97" name="Picture 6" descr="C:\Users\Yuka\Desktop\tissue\tissue_04.bmp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938" b="81402" l="12462" r="87385"/>
                    </a14:imgEffect>
                  </a14:imgLayer>
                </a14:imgProps>
              </a:ext>
            </a:extLst>
          </a:blip>
          <a:srcRect l="11944" t="15359" r="14821" b="17397"/>
          <a:stretch/>
        </p:blipFill>
        <p:spPr bwMode="auto">
          <a:xfrm rot="21240000">
            <a:off x="11411654" y="22634946"/>
            <a:ext cx="3176874" cy="1584267"/>
          </a:xfrm>
          <a:prstGeom prst="rect">
            <a:avLst/>
          </a:prstGeom>
          <a:noFill/>
        </p:spPr>
      </p:pic>
      <p:pic>
        <p:nvPicPr>
          <p:cNvPr id="1698" name="Picture 5" descr="C:\Users\Yuka\Desktop\tissue\tissue_03.bmp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5348" b="70264" l="23514" r="86622"/>
                    </a14:imgEffect>
                  </a14:imgLayer>
                </a14:imgProps>
              </a:ext>
            </a:extLst>
          </a:blip>
          <a:srcRect l="24117" t="16003" r="13565" b="29602"/>
          <a:stretch/>
        </p:blipFill>
        <p:spPr bwMode="auto">
          <a:xfrm>
            <a:off x="10329627" y="20758715"/>
            <a:ext cx="2860031" cy="1338976"/>
          </a:xfrm>
          <a:prstGeom prst="rect">
            <a:avLst/>
          </a:prstGeom>
          <a:noFill/>
        </p:spPr>
      </p:pic>
      <p:pic>
        <p:nvPicPr>
          <p:cNvPr id="1699" name="Picture 4" descr="C:\Users\Yuka\Desktop\tissue\tissue_0201.bmp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9664" b="93765" l="12966" r="81517"/>
                    </a14:imgEffect>
                  </a14:imgLayer>
                </a14:imgProps>
              </a:ext>
            </a:extLst>
          </a:blip>
          <a:srcRect l="12829" t="18723" r="19191" b="6484"/>
          <a:stretch/>
        </p:blipFill>
        <p:spPr bwMode="auto">
          <a:xfrm>
            <a:off x="5635817" y="21010489"/>
            <a:ext cx="4328417" cy="2607061"/>
          </a:xfrm>
          <a:prstGeom prst="rect">
            <a:avLst/>
          </a:prstGeom>
          <a:noFill/>
        </p:spPr>
      </p:pic>
      <p:sp>
        <p:nvSpPr>
          <p:cNvPr id="1700" name="下矢印 1699"/>
          <p:cNvSpPr/>
          <p:nvPr/>
        </p:nvSpPr>
        <p:spPr bwMode="auto">
          <a:xfrm rot="10800000">
            <a:off x="6815946" y="21857497"/>
            <a:ext cx="428495" cy="648071"/>
          </a:xfrm>
          <a:prstGeom prst="downArrow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701" name="テキスト ボックス 1700"/>
          <p:cNvSpPr txBox="1"/>
          <p:nvPr/>
        </p:nvSpPr>
        <p:spPr>
          <a:xfrm>
            <a:off x="5488874" y="20358389"/>
            <a:ext cx="85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3)</a:t>
            </a:r>
            <a:endParaRPr lang="ja-JP" altLang="en-US" sz="3200" dirty="0">
              <a:solidFill>
                <a:prstClr val="black"/>
              </a:solidFill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702" name="テキスト ボックス 1701"/>
          <p:cNvSpPr txBox="1"/>
          <p:nvPr/>
        </p:nvSpPr>
        <p:spPr>
          <a:xfrm>
            <a:off x="592084" y="20358389"/>
            <a:ext cx="85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2</a:t>
            </a:r>
            <a:r>
              <a:rPr lang="en-US" altLang="ja-JP" sz="3200" dirty="0" smtClean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)</a:t>
            </a:r>
            <a:endParaRPr lang="ja-JP" altLang="en-US" sz="3200" dirty="0">
              <a:solidFill>
                <a:prstClr val="black"/>
              </a:solidFill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703" name="テキスト ボックス 82"/>
          <p:cNvSpPr txBox="1">
            <a:spLocks noChangeArrowheads="1"/>
          </p:cNvSpPr>
          <p:nvPr/>
        </p:nvSpPr>
        <p:spPr bwMode="auto">
          <a:xfrm>
            <a:off x="12862852" y="21868345"/>
            <a:ext cx="2195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Multilayer structured </a:t>
            </a:r>
          </a:p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tissue</a:t>
            </a:r>
            <a:endParaRPr lang="ja-JP" altLang="en-US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sp>
        <p:nvSpPr>
          <p:cNvPr id="1704" name="テキスト ボックス 1703"/>
          <p:cNvSpPr txBox="1"/>
          <p:nvPr/>
        </p:nvSpPr>
        <p:spPr>
          <a:xfrm>
            <a:off x="10114864" y="20358389"/>
            <a:ext cx="85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4</a:t>
            </a:r>
            <a:r>
              <a:rPr lang="en-US" altLang="ja-JP" sz="3200" dirty="0" smtClean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)</a:t>
            </a:r>
            <a:endParaRPr lang="ja-JP" altLang="en-US" sz="3200" dirty="0">
              <a:solidFill>
                <a:prstClr val="black"/>
              </a:solidFill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705" name="右矢印 1704"/>
          <p:cNvSpPr/>
          <p:nvPr/>
        </p:nvSpPr>
        <p:spPr bwMode="auto">
          <a:xfrm rot="2700000">
            <a:off x="11682540" y="22017036"/>
            <a:ext cx="817831" cy="576513"/>
          </a:xfrm>
          <a:prstGeom prst="rightArrow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1706" name="グループ化 1705"/>
          <p:cNvGrpSpPr/>
          <p:nvPr/>
        </p:nvGrpSpPr>
        <p:grpSpPr>
          <a:xfrm>
            <a:off x="16508354" y="11301812"/>
            <a:ext cx="1728464" cy="1165321"/>
            <a:chOff x="3444746" y="1258262"/>
            <a:chExt cx="893600" cy="66833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707" name="円柱 1706"/>
            <p:cNvSpPr/>
            <p:nvPr/>
          </p:nvSpPr>
          <p:spPr bwMode="auto">
            <a:xfrm rot="5400000">
              <a:off x="3557377" y="1145631"/>
              <a:ext cx="668337" cy="893600"/>
            </a:xfrm>
            <a:prstGeom prst="can">
              <a:avLst>
                <a:gd name="adj" fmla="val 48134"/>
              </a:avLst>
            </a:prstGeom>
            <a:solidFill>
              <a:srgbClr val="00B0F0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708" name="円/楕円 1707"/>
            <p:cNvSpPr/>
            <p:nvPr/>
          </p:nvSpPr>
          <p:spPr bwMode="auto">
            <a:xfrm>
              <a:off x="4091684" y="1336049"/>
              <a:ext cx="214312" cy="51117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grpSp>
        <p:nvGrpSpPr>
          <p:cNvPr id="1709" name="グループ化 1708"/>
          <p:cNvGrpSpPr/>
          <p:nvPr/>
        </p:nvGrpSpPr>
        <p:grpSpPr>
          <a:xfrm>
            <a:off x="17909557" y="11233264"/>
            <a:ext cx="2919957" cy="1370966"/>
            <a:chOff x="1426632" y="2007355"/>
            <a:chExt cx="1620768" cy="769655"/>
          </a:xfrm>
        </p:grpSpPr>
        <p:sp>
          <p:nvSpPr>
            <p:cNvPr id="1710" name="円柱 1709"/>
            <p:cNvSpPr/>
            <p:nvPr/>
          </p:nvSpPr>
          <p:spPr bwMode="auto">
            <a:xfrm rot="5400000">
              <a:off x="1902796" y="1636515"/>
              <a:ext cx="719138" cy="1528763"/>
            </a:xfrm>
            <a:prstGeom prst="can">
              <a:avLst>
                <a:gd name="adj" fmla="val 48134"/>
              </a:avLst>
            </a:prstGeom>
            <a:solidFill>
              <a:srgbClr val="66FF66">
                <a:alpha val="69000"/>
              </a:srgbClr>
            </a:solidFill>
            <a:ln w="3175" cap="flat" cmpd="sng" algn="ctr">
              <a:solidFill>
                <a:sysClr val="windowText" lastClr="000000">
                  <a:alpha val="3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711" name="円柱 1710"/>
            <p:cNvSpPr/>
            <p:nvPr/>
          </p:nvSpPr>
          <p:spPr>
            <a:xfrm rot="5400000">
              <a:off x="1852188" y="1581799"/>
              <a:ext cx="769655" cy="1620768"/>
            </a:xfrm>
            <a:prstGeom prst="can">
              <a:avLst>
                <a:gd name="adj" fmla="val 46495"/>
              </a:avLst>
            </a:prstGeom>
            <a:solidFill>
              <a:srgbClr val="FFCCCC">
                <a:alpha val="70000"/>
              </a:srgb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712" name="円/楕円 1711"/>
            <p:cNvSpPr/>
            <p:nvPr/>
          </p:nvSpPr>
          <p:spPr bwMode="auto">
            <a:xfrm>
              <a:off x="2745821" y="2084322"/>
              <a:ext cx="252460" cy="654207"/>
            </a:xfrm>
            <a:prstGeom prst="ellipse">
              <a:avLst/>
            </a:prstGeom>
            <a:solidFill>
              <a:srgbClr val="9BBB59">
                <a:lumMod val="60000"/>
                <a:lumOff val="40000"/>
                <a:alpha val="89804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grpSp>
        <p:nvGrpSpPr>
          <p:cNvPr id="1713" name="グループ化 1712"/>
          <p:cNvGrpSpPr/>
          <p:nvPr/>
        </p:nvGrpSpPr>
        <p:grpSpPr>
          <a:xfrm>
            <a:off x="20757494" y="11370361"/>
            <a:ext cx="1728464" cy="1121942"/>
            <a:chOff x="3410051" y="1258263"/>
            <a:chExt cx="928294" cy="668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14" name="円柱 1713"/>
            <p:cNvSpPr/>
            <p:nvPr/>
          </p:nvSpPr>
          <p:spPr bwMode="auto">
            <a:xfrm rot="5400000">
              <a:off x="3540029" y="1128285"/>
              <a:ext cx="668337" cy="928294"/>
            </a:xfrm>
            <a:prstGeom prst="can">
              <a:avLst>
                <a:gd name="adj" fmla="val 48134"/>
              </a:avLst>
            </a:prstGeom>
            <a:solidFill>
              <a:srgbClr val="00B0F0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715" name="円/楕円 1714"/>
            <p:cNvSpPr/>
            <p:nvPr/>
          </p:nvSpPr>
          <p:spPr bwMode="auto">
            <a:xfrm>
              <a:off x="4088254" y="1336049"/>
              <a:ext cx="214312" cy="511175"/>
            </a:xfrm>
            <a:prstGeom prst="ellipse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sp>
        <p:nvSpPr>
          <p:cNvPr id="1716" name="下矢印 1715"/>
          <p:cNvSpPr/>
          <p:nvPr/>
        </p:nvSpPr>
        <p:spPr>
          <a:xfrm rot="16200000">
            <a:off x="16827870" y="11472549"/>
            <a:ext cx="665356" cy="872269"/>
          </a:xfrm>
          <a:prstGeom prst="downArrow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717" name="下矢印 1716"/>
          <p:cNvSpPr/>
          <p:nvPr/>
        </p:nvSpPr>
        <p:spPr>
          <a:xfrm rot="5400000" flipH="1">
            <a:off x="20975872" y="11498195"/>
            <a:ext cx="643534" cy="936251"/>
          </a:xfrm>
          <a:prstGeom prst="downArrow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718" name="正方形/長方形 1717"/>
          <p:cNvSpPr/>
          <p:nvPr/>
        </p:nvSpPr>
        <p:spPr>
          <a:xfrm>
            <a:off x="16428793" y="10411274"/>
            <a:ext cx="2951347" cy="753441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Connection</a:t>
            </a:r>
            <a:endParaRPr kumimoji="0" lang="ja-JP" alt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19" name="正方形/長方形 1718"/>
          <p:cNvSpPr/>
          <p:nvPr/>
        </p:nvSpPr>
        <p:spPr>
          <a:xfrm>
            <a:off x="23926345" y="10410684"/>
            <a:ext cx="2951347" cy="754031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Circulation</a:t>
            </a:r>
            <a:endParaRPr kumimoji="0" lang="ja-JP" alt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20" name="正方形/長方形 1719"/>
          <p:cNvSpPr/>
          <p:nvPr/>
        </p:nvSpPr>
        <p:spPr>
          <a:xfrm>
            <a:off x="5616336" y="30354915"/>
            <a:ext cx="5617507" cy="754978"/>
          </a:xfrm>
          <a:prstGeom prst="rect">
            <a:avLst/>
          </a:prstGeom>
          <a:solidFill>
            <a:srgbClr val="FF99CC">
              <a:alpha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721" name="テキスト ボックス 1720"/>
          <p:cNvSpPr txBox="1"/>
          <p:nvPr/>
        </p:nvSpPr>
        <p:spPr>
          <a:xfrm>
            <a:off x="6120470" y="30410192"/>
            <a:ext cx="504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4000" dirty="0" smtClean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A total of 20 sheets</a:t>
            </a:r>
            <a:endParaRPr lang="ja-JP" altLang="en-US" sz="4000" dirty="0">
              <a:solidFill>
                <a:prstClr val="black"/>
              </a:solidFill>
              <a:ea typeface="Arial Unicode MS" pitchFamily="50" charset="-128"/>
              <a:cs typeface="Arial" panose="020B0604020202020204" pitchFamily="34" charset="0"/>
            </a:endParaRPr>
          </a:p>
        </p:txBody>
      </p:sp>
      <p:pic>
        <p:nvPicPr>
          <p:cNvPr id="1722" name="図 172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7" t="35060" r="26256" b="35561"/>
          <a:stretch/>
        </p:blipFill>
        <p:spPr>
          <a:xfrm>
            <a:off x="555260" y="26405198"/>
            <a:ext cx="5356614" cy="3394511"/>
          </a:xfrm>
          <a:prstGeom prst="rect">
            <a:avLst/>
          </a:prstGeom>
        </p:spPr>
      </p:pic>
      <p:pic>
        <p:nvPicPr>
          <p:cNvPr id="1723" name="図 1722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9" t="34620" r="26090" b="35311"/>
          <a:stretch/>
        </p:blipFill>
        <p:spPr>
          <a:xfrm>
            <a:off x="5977197" y="26405198"/>
            <a:ext cx="5356614" cy="3394511"/>
          </a:xfrm>
          <a:prstGeom prst="rect">
            <a:avLst/>
          </a:prstGeom>
        </p:spPr>
      </p:pic>
      <p:cxnSp>
        <p:nvCxnSpPr>
          <p:cNvPr id="1724" name="直線コネクタ 1723"/>
          <p:cNvCxnSpPr/>
          <p:nvPr/>
        </p:nvCxnSpPr>
        <p:spPr>
          <a:xfrm>
            <a:off x="10398523" y="29654538"/>
            <a:ext cx="540085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725" name="テキスト ボックス 1724"/>
          <p:cNvSpPr txBox="1"/>
          <p:nvPr/>
        </p:nvSpPr>
        <p:spPr>
          <a:xfrm>
            <a:off x="10144015" y="29298090"/>
            <a:ext cx="108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2000" dirty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00</a:t>
            </a:r>
            <a:r>
              <a:rPr lang="ja-JP" altLang="en-US" sz="2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μm</a:t>
            </a:r>
            <a:endParaRPr lang="ja-JP" altLang="en-US" sz="2000" dirty="0">
              <a:solidFill>
                <a:prstClr val="white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26" name="テキスト ボックス 1725"/>
          <p:cNvSpPr txBox="1"/>
          <p:nvPr/>
        </p:nvSpPr>
        <p:spPr>
          <a:xfrm>
            <a:off x="5996828" y="26423189"/>
            <a:ext cx="4597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3200" baseline="30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nd</a:t>
            </a:r>
            <a:r>
              <a:rPr lang="en-US" altLang="ja-JP" sz="3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multilayered tissue</a:t>
            </a:r>
            <a:endParaRPr lang="ja-JP" altLang="en-US" sz="3200" dirty="0">
              <a:solidFill>
                <a:prstClr val="white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27" name="テキスト ボックス 1726"/>
          <p:cNvSpPr txBox="1"/>
          <p:nvPr/>
        </p:nvSpPr>
        <p:spPr>
          <a:xfrm>
            <a:off x="627807" y="26429887"/>
            <a:ext cx="4597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3200" baseline="30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st</a:t>
            </a:r>
            <a:r>
              <a:rPr lang="en-US" altLang="ja-JP" sz="3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multilayered tissue</a:t>
            </a:r>
            <a:endParaRPr lang="ja-JP" altLang="en-US" sz="3200" dirty="0">
              <a:solidFill>
                <a:prstClr val="white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728" name="Picture 2" descr="C:\Users\Yamagishi\Desktop\130428_A1画像\5microM\5μm_04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742" r="34423" b="33127"/>
          <a:stretch/>
        </p:blipFill>
        <p:spPr bwMode="auto">
          <a:xfrm>
            <a:off x="11494596" y="26416636"/>
            <a:ext cx="5433230" cy="13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9" name="Picture 2" descr="C:\Users\Yamagishi\Desktop\130428_A1画像\5microM\5μm_04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52466" r="33068" b="40156"/>
          <a:stretch/>
        </p:blipFill>
        <p:spPr bwMode="auto">
          <a:xfrm rot="10800000" flipH="1" flipV="1">
            <a:off x="11488353" y="28117059"/>
            <a:ext cx="5439473" cy="2904768"/>
          </a:xfrm>
          <a:prstGeom prst="rect">
            <a:avLst/>
          </a:prstGeom>
          <a:solidFill>
            <a:srgbClr val="FFCCCC"/>
          </a:solidFill>
          <a:ln w="101600">
            <a:solidFill>
              <a:srgbClr val="FF99CC"/>
            </a:solidFill>
          </a:ln>
          <a:extLst/>
        </p:spPr>
      </p:pic>
      <p:sp>
        <p:nvSpPr>
          <p:cNvPr id="1730" name="正方形/長方形 1729"/>
          <p:cNvSpPr/>
          <p:nvPr/>
        </p:nvSpPr>
        <p:spPr>
          <a:xfrm>
            <a:off x="13782527" y="26958028"/>
            <a:ext cx="589234" cy="334875"/>
          </a:xfrm>
          <a:prstGeom prst="rect">
            <a:avLst/>
          </a:prstGeom>
          <a:noFill/>
          <a:ln w="76200" cap="flat" cmpd="sng" algn="ctr">
            <a:solidFill>
              <a:srgbClr val="FF9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1731" name="直線コネクタ 1730"/>
          <p:cNvCxnSpPr/>
          <p:nvPr/>
        </p:nvCxnSpPr>
        <p:spPr>
          <a:xfrm flipH="1">
            <a:off x="11427355" y="26954738"/>
            <a:ext cx="2326585" cy="1072369"/>
          </a:xfrm>
          <a:prstGeom prst="line">
            <a:avLst/>
          </a:prstGeom>
          <a:noFill/>
          <a:ln w="76200" cap="flat" cmpd="sng" algn="ctr">
            <a:solidFill>
              <a:srgbClr val="FF99CC"/>
            </a:solidFill>
            <a:prstDash val="solid"/>
          </a:ln>
          <a:effectLst/>
        </p:spPr>
      </p:cxnSp>
      <p:cxnSp>
        <p:nvCxnSpPr>
          <p:cNvPr id="1732" name="直線コネクタ 1731"/>
          <p:cNvCxnSpPr/>
          <p:nvPr/>
        </p:nvCxnSpPr>
        <p:spPr>
          <a:xfrm>
            <a:off x="14424646" y="26956581"/>
            <a:ext cx="2539810" cy="1106796"/>
          </a:xfrm>
          <a:prstGeom prst="line">
            <a:avLst/>
          </a:prstGeom>
          <a:noFill/>
          <a:ln w="76200" cap="flat" cmpd="sng" algn="ctr">
            <a:solidFill>
              <a:srgbClr val="FF99CC"/>
            </a:solidFill>
            <a:prstDash val="solid"/>
          </a:ln>
          <a:effectLst/>
        </p:spPr>
      </p:cxnSp>
      <p:sp>
        <p:nvSpPr>
          <p:cNvPr id="1733" name="テキスト ボックス 1732"/>
          <p:cNvSpPr txBox="1"/>
          <p:nvPr/>
        </p:nvSpPr>
        <p:spPr>
          <a:xfrm>
            <a:off x="11430259" y="30579357"/>
            <a:ext cx="232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50</a:t>
            </a:r>
            <a:r>
              <a:rPr lang="ja-JP" altLang="en-US" sz="2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μm</a:t>
            </a:r>
            <a:endParaRPr lang="ja-JP" altLang="en-US" sz="2000" dirty="0">
              <a:solidFill>
                <a:prstClr val="white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734" name="直線コネクタ 1733"/>
          <p:cNvCxnSpPr/>
          <p:nvPr/>
        </p:nvCxnSpPr>
        <p:spPr>
          <a:xfrm>
            <a:off x="11494596" y="30957612"/>
            <a:ext cx="833411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1735" name="直線コネクタ 1734"/>
          <p:cNvCxnSpPr/>
          <p:nvPr/>
        </p:nvCxnSpPr>
        <p:spPr>
          <a:xfrm>
            <a:off x="11792930" y="26816048"/>
            <a:ext cx="365503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736" name="テキスト ボックス 1735"/>
          <p:cNvSpPr txBox="1"/>
          <p:nvPr/>
        </p:nvSpPr>
        <p:spPr>
          <a:xfrm>
            <a:off x="11491198" y="26435162"/>
            <a:ext cx="232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2000" dirty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00</a:t>
            </a:r>
            <a:r>
              <a:rPr lang="ja-JP" altLang="en-US" sz="2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dirty="0" err="1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μm</a:t>
            </a:r>
            <a:endParaRPr lang="ja-JP" altLang="en-US" sz="2000" dirty="0">
              <a:solidFill>
                <a:prstClr val="white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1737" name="グループ化 1736"/>
          <p:cNvGrpSpPr/>
          <p:nvPr/>
        </p:nvGrpSpPr>
        <p:grpSpPr>
          <a:xfrm>
            <a:off x="25166610" y="26278411"/>
            <a:ext cx="4581476" cy="2129997"/>
            <a:chOff x="-326059" y="1037510"/>
            <a:chExt cx="4580755" cy="2237500"/>
          </a:xfrm>
        </p:grpSpPr>
        <p:pic>
          <p:nvPicPr>
            <p:cNvPr id="1738" name="Picture 1" descr="C:\Users\Yuka\Documents\研究室\循環\130730_培養器写真\0730_01.jpg"/>
            <p:cNvPicPr>
              <a:picLocks noChangeAspect="1" noChangeArrowheads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l="4809" t="12471" r="7931" b="27514"/>
            <a:stretch/>
          </p:blipFill>
          <p:spPr bwMode="auto">
            <a:xfrm>
              <a:off x="-326059" y="1037510"/>
              <a:ext cx="4580755" cy="2237500"/>
            </a:xfrm>
            <a:prstGeom prst="rect">
              <a:avLst/>
            </a:prstGeom>
            <a:noFill/>
          </p:spPr>
        </p:pic>
        <p:cxnSp>
          <p:nvCxnSpPr>
            <p:cNvPr id="1739" name="直線コネクタ 1738"/>
            <p:cNvCxnSpPr/>
            <p:nvPr/>
          </p:nvCxnSpPr>
          <p:spPr>
            <a:xfrm>
              <a:off x="3666893" y="3165049"/>
              <a:ext cx="398059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740" name="テキスト ボックス 29"/>
            <p:cNvSpPr txBox="1">
              <a:spLocks noChangeArrowheads="1"/>
            </p:cNvSpPr>
            <p:nvPr/>
          </p:nvSpPr>
          <p:spPr bwMode="auto">
            <a:xfrm>
              <a:off x="3507498" y="2805009"/>
              <a:ext cx="701470" cy="355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417308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Arial" charset="0"/>
                </a:rPr>
                <a:t>1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charset="0"/>
                </a:rPr>
                <a:t> </a:t>
              </a: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charset="0"/>
                </a:rPr>
                <a:t>mm</a:t>
              </a: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charset="0"/>
              </a:endParaRPr>
            </a:p>
          </p:txBody>
        </p:sp>
        <p:sp>
          <p:nvSpPr>
            <p:cNvPr id="1741" name="テキスト ボックス 72"/>
            <p:cNvSpPr txBox="1">
              <a:spLocks noChangeArrowheads="1"/>
            </p:cNvSpPr>
            <p:nvPr/>
          </p:nvSpPr>
          <p:spPr bwMode="auto">
            <a:xfrm>
              <a:off x="856077" y="1043138"/>
              <a:ext cx="2541265" cy="484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417308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charset="0"/>
                </a:rPr>
                <a:t>Glass capillary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charset="0"/>
              </a:endParaRPr>
            </a:p>
          </p:txBody>
        </p:sp>
        <p:cxnSp>
          <p:nvCxnSpPr>
            <p:cNvPr id="1742" name="直線矢印コネクタ 1741"/>
            <p:cNvCxnSpPr/>
            <p:nvPr/>
          </p:nvCxnSpPr>
          <p:spPr bwMode="auto">
            <a:xfrm>
              <a:off x="1964318" y="1469798"/>
              <a:ext cx="66233" cy="556721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tailEnd type="none"/>
            </a:ln>
            <a:effectLst/>
          </p:spPr>
        </p:cxnSp>
        <p:cxnSp>
          <p:nvCxnSpPr>
            <p:cNvPr id="1743" name="直線矢印コネクタ 1742"/>
            <p:cNvCxnSpPr/>
            <p:nvPr/>
          </p:nvCxnSpPr>
          <p:spPr bwMode="auto">
            <a:xfrm flipH="1">
              <a:off x="569715" y="1672063"/>
              <a:ext cx="3542" cy="98586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744" name="テキスト ボックス 40"/>
            <p:cNvSpPr txBox="1">
              <a:spLocks noChangeArrowheads="1"/>
            </p:cNvSpPr>
            <p:nvPr/>
          </p:nvSpPr>
          <p:spPr bwMode="auto">
            <a:xfrm>
              <a:off x="-126458" y="2049356"/>
              <a:ext cx="746509" cy="355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417308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charset="0"/>
                </a:rPr>
                <a:t>3 mm</a:t>
              </a:r>
              <a:endParaRPr kumimoji="0" lang="ja-JP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charset="0"/>
              </a:endParaRPr>
            </a:p>
          </p:txBody>
        </p:sp>
        <p:cxnSp>
          <p:nvCxnSpPr>
            <p:cNvPr id="1745" name="直線矢印コネクタ 1744"/>
            <p:cNvCxnSpPr/>
            <p:nvPr/>
          </p:nvCxnSpPr>
          <p:spPr>
            <a:xfrm>
              <a:off x="2835153" y="1469798"/>
              <a:ext cx="707788" cy="404531"/>
            </a:xfrm>
            <a:prstGeom prst="straightConnector1">
              <a:avLst/>
            </a:prstGeom>
            <a:noFill/>
            <a:ln w="9525" cap="flat" cmpd="sng" algn="ctr">
              <a:solidFill>
                <a:sysClr val="window" lastClr="FFFFFF"/>
              </a:solidFill>
              <a:prstDash val="solid"/>
              <a:tailEnd type="none"/>
            </a:ln>
            <a:effectLst/>
          </p:spPr>
        </p:cxnSp>
        <p:sp>
          <p:nvSpPr>
            <p:cNvPr id="1746" name="正方形/長方形 1745"/>
            <p:cNvSpPr/>
            <p:nvPr/>
          </p:nvSpPr>
          <p:spPr>
            <a:xfrm>
              <a:off x="745922" y="1619565"/>
              <a:ext cx="2761576" cy="1185443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198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pic>
        <p:nvPicPr>
          <p:cNvPr id="1747" name="Picture 3" descr="C:\Users\Yamagishi\Desktop\130730\R0010400.JPG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4" t="18365" r="12255" b="18799"/>
          <a:stretch/>
        </p:blipFill>
        <p:spPr bwMode="auto">
          <a:xfrm>
            <a:off x="25169771" y="28467208"/>
            <a:ext cx="4578315" cy="267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8" name="テキスト ボックス 1747"/>
          <p:cNvSpPr txBox="1">
            <a:spLocks noChangeArrowheads="1"/>
          </p:cNvSpPr>
          <p:nvPr/>
        </p:nvSpPr>
        <p:spPr bwMode="auto">
          <a:xfrm>
            <a:off x="28775675" y="30618871"/>
            <a:ext cx="1263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73083" eaLnBrk="0" hangingPunct="0"/>
            <a:r>
              <a:rPr lang="en-US" altLang="ja-JP" sz="2000" dirty="0">
                <a:solidFill>
                  <a:prstClr val="white"/>
                </a:solidFill>
                <a:ea typeface="ＭＳ Ｐゴシック" panose="020B0600070205080204" pitchFamily="50" charset="-128"/>
                <a:cs typeface="Arial" charset="0"/>
              </a:rPr>
              <a:t>10 mm</a:t>
            </a:r>
            <a:endParaRPr lang="ja-JP" altLang="en-US" sz="2000" dirty="0">
              <a:solidFill>
                <a:prstClr val="white"/>
              </a:solidFill>
              <a:ea typeface="ＭＳ Ｐゴシック" panose="020B0600070205080204" pitchFamily="50" charset="-128"/>
              <a:cs typeface="Arial" charset="0"/>
            </a:endParaRPr>
          </a:p>
        </p:txBody>
      </p:sp>
      <p:cxnSp>
        <p:nvCxnSpPr>
          <p:cNvPr id="1749" name="直線コネクタ 1748"/>
          <p:cNvCxnSpPr/>
          <p:nvPr/>
        </p:nvCxnSpPr>
        <p:spPr>
          <a:xfrm>
            <a:off x="29091716" y="31006422"/>
            <a:ext cx="503316" cy="0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750" name="正方形/長方形 1749"/>
          <p:cNvSpPr/>
          <p:nvPr/>
        </p:nvSpPr>
        <p:spPr>
          <a:xfrm>
            <a:off x="25166610" y="28467208"/>
            <a:ext cx="2572965" cy="510671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17308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Assistive jigs</a:t>
            </a: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751" name="正方形/長方形 1750"/>
          <p:cNvSpPr/>
          <p:nvPr/>
        </p:nvSpPr>
        <p:spPr>
          <a:xfrm>
            <a:off x="25150184" y="25732791"/>
            <a:ext cx="3273597" cy="550189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417308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Supporting body</a:t>
            </a: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grpSp>
        <p:nvGrpSpPr>
          <p:cNvPr id="1752" name="グループ化 1751"/>
          <p:cNvGrpSpPr/>
          <p:nvPr/>
        </p:nvGrpSpPr>
        <p:grpSpPr>
          <a:xfrm>
            <a:off x="13291470" y="29187591"/>
            <a:ext cx="482726" cy="1087169"/>
            <a:chOff x="22089741" y="26230074"/>
            <a:chExt cx="176657" cy="661355"/>
          </a:xfrm>
        </p:grpSpPr>
        <p:cxnSp>
          <p:nvCxnSpPr>
            <p:cNvPr id="1753" name="直線コネクタ 1752"/>
            <p:cNvCxnSpPr/>
            <p:nvPr/>
          </p:nvCxnSpPr>
          <p:spPr>
            <a:xfrm>
              <a:off x="22174676" y="26230074"/>
              <a:ext cx="0" cy="339309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754" name="直線コネクタ 1753"/>
            <p:cNvCxnSpPr/>
            <p:nvPr/>
          </p:nvCxnSpPr>
          <p:spPr>
            <a:xfrm>
              <a:off x="22089741" y="26230074"/>
              <a:ext cx="176657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755" name="直線コネクタ 1754"/>
            <p:cNvCxnSpPr/>
            <p:nvPr/>
          </p:nvCxnSpPr>
          <p:spPr>
            <a:xfrm>
              <a:off x="22089741" y="26571080"/>
              <a:ext cx="173484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756" name="直線コネクタ 1755"/>
            <p:cNvCxnSpPr/>
            <p:nvPr/>
          </p:nvCxnSpPr>
          <p:spPr>
            <a:xfrm>
              <a:off x="22089741" y="26891429"/>
              <a:ext cx="173484" cy="0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757" name="直線コネクタ 1756"/>
            <p:cNvCxnSpPr/>
            <p:nvPr/>
          </p:nvCxnSpPr>
          <p:spPr>
            <a:xfrm>
              <a:off x="22174676" y="26569517"/>
              <a:ext cx="0" cy="321912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1758" name="テキスト ボックス 1757"/>
          <p:cNvSpPr txBox="1"/>
          <p:nvPr/>
        </p:nvSpPr>
        <p:spPr>
          <a:xfrm>
            <a:off x="538105" y="29840825"/>
            <a:ext cx="10233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srgbClr val="00B050"/>
                </a:solidFill>
                <a:ea typeface="Arial Unicode MS" pitchFamily="50" charset="-128"/>
                <a:cs typeface="Arial" panose="020B0604020202020204" pitchFamily="34" charset="0"/>
              </a:rPr>
              <a:t>Green</a:t>
            </a:r>
            <a:r>
              <a:rPr lang="en-US" altLang="ja-JP" sz="3200" dirty="0" smtClean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 is stained with PKH67, </a:t>
            </a:r>
            <a:r>
              <a:rPr lang="en-US" altLang="ja-JP" sz="3200" dirty="0" smtClean="0">
                <a:solidFill>
                  <a:srgbClr val="0000FF"/>
                </a:solidFill>
                <a:ea typeface="Arial Unicode MS" pitchFamily="50" charset="-128"/>
                <a:cs typeface="Arial" panose="020B0604020202020204" pitchFamily="34" charset="0"/>
              </a:rPr>
              <a:t>Blue</a:t>
            </a:r>
            <a:r>
              <a:rPr lang="en-US" altLang="ja-JP" sz="3200" dirty="0" smtClean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 is </a:t>
            </a:r>
            <a:r>
              <a:rPr lang="en-US" altLang="ja-JP" sz="3200" dirty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s</a:t>
            </a:r>
            <a:r>
              <a:rPr lang="en-US" altLang="ja-JP" sz="3200" dirty="0" smtClean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tained with DAPI</a:t>
            </a:r>
          </a:p>
        </p:txBody>
      </p:sp>
      <p:sp>
        <p:nvSpPr>
          <p:cNvPr id="1759" name="テキスト ボックス 1758"/>
          <p:cNvSpPr txBox="1"/>
          <p:nvPr/>
        </p:nvSpPr>
        <p:spPr>
          <a:xfrm>
            <a:off x="12672910" y="28378447"/>
            <a:ext cx="4273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en-US" altLang="ja-JP" sz="3200" baseline="30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st</a:t>
            </a:r>
            <a:r>
              <a:rPr lang="en-US" altLang="ja-JP" sz="3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multilayered tissue</a:t>
            </a:r>
            <a:endParaRPr lang="ja-JP" altLang="en-US" sz="3200" dirty="0">
              <a:solidFill>
                <a:prstClr val="white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60" name="テキスト ボックス 1759"/>
          <p:cNvSpPr txBox="1"/>
          <p:nvPr/>
        </p:nvSpPr>
        <p:spPr>
          <a:xfrm>
            <a:off x="12695765" y="30301017"/>
            <a:ext cx="4597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ja-JP" sz="3200" baseline="30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nd</a:t>
            </a:r>
            <a:r>
              <a:rPr lang="en-US" altLang="ja-JP" sz="32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multilayered tissue</a:t>
            </a:r>
            <a:endParaRPr lang="ja-JP" altLang="en-US" sz="3200" dirty="0">
              <a:solidFill>
                <a:prstClr val="white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61" name="テキスト ボックス 1760"/>
          <p:cNvSpPr txBox="1"/>
          <p:nvPr/>
        </p:nvSpPr>
        <p:spPr>
          <a:xfrm>
            <a:off x="12474783" y="25728850"/>
            <a:ext cx="3504472" cy="646331"/>
          </a:xfrm>
          <a:prstGeom prst="rect">
            <a:avLst/>
          </a:prstGeom>
          <a:solidFill>
            <a:srgbClr val="FFFF99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rPr>
              <a:t>Cross section</a:t>
            </a:r>
            <a:endParaRPr kumimoji="0" lang="ja-JP" altLang="en-US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62" name="正方形/長方形 1761"/>
          <p:cNvSpPr/>
          <p:nvPr/>
        </p:nvSpPr>
        <p:spPr>
          <a:xfrm>
            <a:off x="479808" y="37891665"/>
            <a:ext cx="203549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3083"/>
            <a:r>
              <a:rPr lang="en-US" altLang="ja-JP" sz="36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1. </a:t>
            </a:r>
            <a:r>
              <a:rPr lang="en-US" altLang="ja-JP" sz="35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The tubular tissue </a:t>
            </a:r>
            <a:r>
              <a:rPr lang="en-US" altLang="ja-JP" sz="35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was </a:t>
            </a:r>
            <a:r>
              <a:rPr lang="en-US" altLang="ja-JP" sz="35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successfully fabricated</a:t>
            </a:r>
            <a:r>
              <a:rPr lang="en-US" altLang="ja-JP" sz="35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.</a:t>
            </a:r>
            <a:r>
              <a:rPr lang="en-US" altLang="ja-JP" sz="3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(</a:t>
            </a:r>
            <a:r>
              <a:rPr lang="en-US" altLang="ja-JP" sz="30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20 Sheets, High cell density, </a:t>
            </a:r>
            <a:r>
              <a:rPr lang="en-US" altLang="ja-JP" sz="3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Non-wrinkle)</a:t>
            </a:r>
            <a:r>
              <a:rPr lang="en-US" altLang="ja-JP" sz="36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 </a:t>
            </a:r>
          </a:p>
          <a:p>
            <a:pPr defTabSz="4173083"/>
            <a:r>
              <a:rPr lang="en-US" altLang="ja-JP" sz="36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2. The </a:t>
            </a:r>
            <a:r>
              <a:rPr lang="en-US" altLang="ja-JP" sz="36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soft and weak tubular tissues can be connected to the system.</a:t>
            </a:r>
          </a:p>
          <a:p>
            <a:pPr marL="361950" indent="-36195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36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3</a:t>
            </a:r>
            <a:r>
              <a:rPr lang="en-US" altLang="ja-JP" sz="36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. The developed system has ability to simulate the tubular tissues in the circulation</a:t>
            </a:r>
            <a:r>
              <a:rPr lang="en-US" altLang="ja-JP" sz="36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.</a:t>
            </a:r>
            <a:endParaRPr lang="en-US" altLang="ja-JP" sz="3600" dirty="0">
              <a:solidFill>
                <a:prstClr val="black"/>
              </a:solidFill>
              <a:ea typeface="ＭＳ Ｐゴシック" panose="020B0600070205080204" pitchFamily="50" charset="-128"/>
              <a:cs typeface="Arial" pitchFamily="34" charset="0"/>
            </a:endParaRPr>
          </a:p>
        </p:txBody>
      </p:sp>
      <p:grpSp>
        <p:nvGrpSpPr>
          <p:cNvPr id="1763" name="グループ化 1762"/>
          <p:cNvGrpSpPr/>
          <p:nvPr/>
        </p:nvGrpSpPr>
        <p:grpSpPr>
          <a:xfrm>
            <a:off x="22749631" y="34632783"/>
            <a:ext cx="2574840" cy="1406204"/>
            <a:chOff x="4736845" y="4461223"/>
            <a:chExt cx="6153820" cy="3024336"/>
          </a:xfrm>
        </p:grpSpPr>
        <p:pic>
          <p:nvPicPr>
            <p:cNvPr id="1764" name="図 1763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sharpenSoften amount="5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1" t="19202" r="20190" b="35629"/>
            <a:stretch/>
          </p:blipFill>
          <p:spPr>
            <a:xfrm>
              <a:off x="4736845" y="4461223"/>
              <a:ext cx="5981694" cy="3024336"/>
            </a:xfrm>
            <a:prstGeom prst="rect">
              <a:avLst/>
            </a:prstGeom>
          </p:spPr>
        </p:pic>
        <p:cxnSp>
          <p:nvCxnSpPr>
            <p:cNvPr id="1765" name="直線コネクタ 1764"/>
            <p:cNvCxnSpPr/>
            <p:nvPr/>
          </p:nvCxnSpPr>
          <p:spPr>
            <a:xfrm flipH="1">
              <a:off x="9991712" y="7269535"/>
              <a:ext cx="428236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766" name="テキスト ボックス 1765"/>
            <p:cNvSpPr txBox="1"/>
            <p:nvPr/>
          </p:nvSpPr>
          <p:spPr>
            <a:xfrm>
              <a:off x="9513665" y="6825786"/>
              <a:ext cx="1377000" cy="5460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1 mm</a:t>
              </a:r>
              <a:endParaRPr kumimoji="0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</p:grpSp>
      <p:pic>
        <p:nvPicPr>
          <p:cNvPr id="1767" name="Picture 2" descr="C:\Users\Yuka\AppData\Local\Temp\ffftp000006e0\file\R0010588.JPG"/>
          <p:cNvPicPr>
            <a:picLocks noChangeAspect="1" noChangeArrowheads="1"/>
          </p:cNvPicPr>
          <p:nvPr/>
        </p:nvPicPr>
        <p:blipFill>
          <a:blip r:embed="rId31" cstate="print">
            <a:lum bright="10000" contrast="20000"/>
          </a:blip>
          <a:srcRect l="5821" t="16119" r="5075" b="22027"/>
          <a:stretch>
            <a:fillRect/>
          </a:stretch>
        </p:blipFill>
        <p:spPr bwMode="auto">
          <a:xfrm>
            <a:off x="519575" y="32895917"/>
            <a:ext cx="6082625" cy="3137548"/>
          </a:xfrm>
          <a:prstGeom prst="rect">
            <a:avLst/>
          </a:prstGeom>
          <a:noFill/>
        </p:spPr>
      </p:pic>
      <p:sp>
        <p:nvSpPr>
          <p:cNvPr id="1768" name="テキスト ボックス 1767"/>
          <p:cNvSpPr txBox="1"/>
          <p:nvPr/>
        </p:nvSpPr>
        <p:spPr>
          <a:xfrm>
            <a:off x="5488910" y="35432204"/>
            <a:ext cx="102479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4173083"/>
            <a:r>
              <a:rPr lang="en-US" altLang="ja-JP" sz="2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5 mm</a:t>
            </a:r>
          </a:p>
          <a:p>
            <a:pPr algn="ctr" defTabSz="4173083"/>
            <a:endParaRPr lang="ja-JP" altLang="en-US" sz="100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cxnSp>
        <p:nvCxnSpPr>
          <p:cNvPr id="1769" name="直線コネクタ 1768"/>
          <p:cNvCxnSpPr/>
          <p:nvPr/>
        </p:nvCxnSpPr>
        <p:spPr>
          <a:xfrm>
            <a:off x="5704968" y="35843494"/>
            <a:ext cx="54697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770" name="正方形/長方形 1769"/>
          <p:cNvSpPr/>
          <p:nvPr/>
        </p:nvSpPr>
        <p:spPr>
          <a:xfrm>
            <a:off x="7615032" y="33741724"/>
            <a:ext cx="2951347" cy="68489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Evaluation</a:t>
            </a:r>
            <a:endParaRPr kumimoji="0" lang="ja-JP" alt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771" name="図 1770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1" t="15000" r="20190" b="39762"/>
          <a:stretch/>
        </p:blipFill>
        <p:spPr>
          <a:xfrm>
            <a:off x="12339445" y="32920693"/>
            <a:ext cx="5896884" cy="3118804"/>
          </a:xfrm>
          <a:prstGeom prst="rect">
            <a:avLst/>
          </a:prstGeom>
        </p:spPr>
      </p:pic>
      <p:cxnSp>
        <p:nvCxnSpPr>
          <p:cNvPr id="1772" name="直線コネクタ 1771"/>
          <p:cNvCxnSpPr/>
          <p:nvPr/>
        </p:nvCxnSpPr>
        <p:spPr>
          <a:xfrm flipH="1">
            <a:off x="16851238" y="33352726"/>
            <a:ext cx="576091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773" name="テキスト ボックス 1772"/>
          <p:cNvSpPr txBox="1"/>
          <p:nvPr/>
        </p:nvSpPr>
        <p:spPr>
          <a:xfrm>
            <a:off x="16691932" y="32963289"/>
            <a:ext cx="93625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itchFamily="34" charset="0"/>
              </a:rPr>
              <a:t>1 mm</a:t>
            </a:r>
            <a:endParaRPr lang="ja-JP" altLang="en-US" sz="2000" dirty="0">
              <a:solidFill>
                <a:prstClr val="white"/>
              </a:solidFill>
              <a:ea typeface="ＭＳ Ｐゴシック" panose="020B0600070205080204" pitchFamily="50" charset="-128"/>
              <a:cs typeface="Arial" pitchFamily="34" charset="0"/>
            </a:endParaRPr>
          </a:p>
        </p:txBody>
      </p:sp>
      <p:graphicFrame>
        <p:nvGraphicFramePr>
          <p:cNvPr id="1774" name="オブジェクト 17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225138"/>
              </p:ext>
            </p:extLst>
          </p:nvPr>
        </p:nvGraphicFramePr>
        <p:xfrm>
          <a:off x="25824213" y="34590978"/>
          <a:ext cx="3750461" cy="156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数式" r:id="rId32" imgW="952087" imgH="418918" progId="Equation.3">
                  <p:embed/>
                </p:oleObj>
              </mc:Choice>
              <mc:Fallback>
                <p:oleObj name="数式" r:id="rId32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4213" y="34590978"/>
                        <a:ext cx="3750461" cy="156415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5" name="テキスト ボックス 1774"/>
          <p:cNvSpPr txBox="1"/>
          <p:nvPr/>
        </p:nvSpPr>
        <p:spPr>
          <a:xfrm>
            <a:off x="22165758" y="36404445"/>
            <a:ext cx="2895281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rPr>
              <a:t>Thin cylinder model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1776" name="グループ化 1775"/>
          <p:cNvGrpSpPr/>
          <p:nvPr/>
        </p:nvGrpSpPr>
        <p:grpSpPr>
          <a:xfrm>
            <a:off x="22495985" y="37063668"/>
            <a:ext cx="2406467" cy="2248720"/>
            <a:chOff x="6939280" y="3021013"/>
            <a:chExt cx="924559" cy="843280"/>
          </a:xfrm>
        </p:grpSpPr>
        <p:sp>
          <p:nvSpPr>
            <p:cNvPr id="1777" name="円/楕円 1776"/>
            <p:cNvSpPr/>
            <p:nvPr/>
          </p:nvSpPr>
          <p:spPr>
            <a:xfrm>
              <a:off x="6939280" y="3021013"/>
              <a:ext cx="924559" cy="843280"/>
            </a:xfrm>
            <a:prstGeom prst="ellipse">
              <a:avLst/>
            </a:prstGeom>
            <a:solidFill>
              <a:srgbClr val="FFCCCC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198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778" name="円/楕円 1777"/>
            <p:cNvSpPr/>
            <p:nvPr/>
          </p:nvSpPr>
          <p:spPr>
            <a:xfrm>
              <a:off x="7088647" y="3150324"/>
              <a:ext cx="620047" cy="601688"/>
            </a:xfrm>
            <a:prstGeom prst="ellipse">
              <a:avLst/>
            </a:prstGeom>
            <a:solidFill>
              <a:srgbClr val="FFFF99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198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779" name="円/楕円 1778"/>
            <p:cNvSpPr/>
            <p:nvPr/>
          </p:nvSpPr>
          <p:spPr>
            <a:xfrm>
              <a:off x="7143762" y="3213168"/>
              <a:ext cx="509941" cy="480818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198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1780" name="直線コネクタ 1779"/>
          <p:cNvCxnSpPr>
            <a:stCxn id="1779" idx="4"/>
            <a:endCxn id="1777" idx="4"/>
          </p:cNvCxnSpPr>
          <p:nvPr/>
        </p:nvCxnSpPr>
        <p:spPr>
          <a:xfrm>
            <a:off x="23691860" y="38858241"/>
            <a:ext cx="7358" cy="454147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781" name="テキスト ボックス 54"/>
          <p:cNvSpPr txBox="1">
            <a:spLocks noChangeArrowheads="1"/>
          </p:cNvSpPr>
          <p:nvPr/>
        </p:nvSpPr>
        <p:spPr bwMode="auto">
          <a:xfrm>
            <a:off x="24592004" y="36986763"/>
            <a:ext cx="2743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73083"/>
            <a:r>
              <a:rPr lang="en-US" altLang="ja-JP" sz="24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Multilayered tissue</a:t>
            </a:r>
            <a:endParaRPr lang="ja-JP" altLang="en-US" sz="32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82" name="テキスト ボックス 56"/>
          <p:cNvSpPr txBox="1">
            <a:spLocks noChangeArrowheads="1"/>
          </p:cNvSpPr>
          <p:nvPr/>
        </p:nvSpPr>
        <p:spPr bwMode="auto">
          <a:xfrm>
            <a:off x="24938462" y="37433230"/>
            <a:ext cx="1902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4173083"/>
            <a:r>
              <a:rPr lang="en-US" altLang="ja-JP" sz="24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Collagen gel</a:t>
            </a:r>
            <a:endParaRPr lang="ja-JP" altLang="en-US" sz="24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783" name="直線コネクタ 1782"/>
          <p:cNvCxnSpPr/>
          <p:nvPr/>
        </p:nvCxnSpPr>
        <p:spPr>
          <a:xfrm flipV="1">
            <a:off x="24155136" y="37283401"/>
            <a:ext cx="494584" cy="36957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784" name="グループ化 1783"/>
          <p:cNvGrpSpPr/>
          <p:nvPr/>
        </p:nvGrpSpPr>
        <p:grpSpPr>
          <a:xfrm>
            <a:off x="26966133" y="37007483"/>
            <a:ext cx="2532939" cy="2352634"/>
            <a:chOff x="6939280" y="3021013"/>
            <a:chExt cx="924559" cy="843280"/>
          </a:xfrm>
        </p:grpSpPr>
        <p:sp>
          <p:nvSpPr>
            <p:cNvPr id="1785" name="円/楕円 1784"/>
            <p:cNvSpPr/>
            <p:nvPr/>
          </p:nvSpPr>
          <p:spPr>
            <a:xfrm>
              <a:off x="6939280" y="3021013"/>
              <a:ext cx="924559" cy="843280"/>
            </a:xfrm>
            <a:prstGeom prst="ellipse">
              <a:avLst/>
            </a:prstGeom>
            <a:solidFill>
              <a:srgbClr val="FFCCCC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198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786" name="円/楕円 1785"/>
            <p:cNvSpPr/>
            <p:nvPr/>
          </p:nvSpPr>
          <p:spPr>
            <a:xfrm>
              <a:off x="7054096" y="3131263"/>
              <a:ext cx="697386" cy="656323"/>
            </a:xfrm>
            <a:prstGeom prst="ellipse">
              <a:avLst/>
            </a:prstGeom>
            <a:solidFill>
              <a:srgbClr val="FFFF99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198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787" name="円/楕円 1786"/>
            <p:cNvSpPr/>
            <p:nvPr/>
          </p:nvSpPr>
          <p:spPr>
            <a:xfrm>
              <a:off x="7150831" y="3213168"/>
              <a:ext cx="501456" cy="480818"/>
            </a:xfrm>
            <a:prstGeom prst="ellipse">
              <a:avLst/>
            </a:prstGeom>
            <a:solidFill>
              <a:sysClr val="window" lastClr="FFFFFF"/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198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1788" name="直線コネクタ 1787"/>
          <p:cNvCxnSpPr>
            <a:stCxn id="1787" idx="4"/>
            <a:endCxn id="1785" idx="4"/>
          </p:cNvCxnSpPr>
          <p:nvPr/>
        </p:nvCxnSpPr>
        <p:spPr>
          <a:xfrm>
            <a:off x="28232600" y="38884985"/>
            <a:ext cx="2" cy="47513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789" name="直線矢印コネクタ 1788"/>
          <p:cNvCxnSpPr/>
          <p:nvPr/>
        </p:nvCxnSpPr>
        <p:spPr>
          <a:xfrm flipH="1">
            <a:off x="28943839" y="37131299"/>
            <a:ext cx="553108" cy="465115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headEnd type="none" w="sm" len="sm"/>
            <a:tailEnd type="arrow" w="sm" len="sm"/>
          </a:ln>
          <a:effectLst/>
        </p:spPr>
      </p:cxnSp>
      <p:sp>
        <p:nvSpPr>
          <p:cNvPr id="1790" name="円/楕円 1789"/>
          <p:cNvSpPr/>
          <p:nvPr/>
        </p:nvSpPr>
        <p:spPr>
          <a:xfrm>
            <a:off x="27380629" y="37437175"/>
            <a:ext cx="1698466" cy="1554203"/>
          </a:xfrm>
          <a:prstGeom prst="ellipse">
            <a:avLst/>
          </a:prstGeom>
          <a:noFill/>
          <a:ln w="15875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791" name="テキスト ボックス 56"/>
          <p:cNvSpPr txBox="1">
            <a:spLocks noChangeArrowheads="1"/>
          </p:cNvSpPr>
          <p:nvPr/>
        </p:nvSpPr>
        <p:spPr bwMode="auto">
          <a:xfrm>
            <a:off x="27965902" y="36515234"/>
            <a:ext cx="23655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73083"/>
            <a:r>
              <a:rPr lang="en-US" altLang="ja-JP" sz="3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u</a:t>
            </a:r>
            <a:r>
              <a:rPr lang="en-US" altLang="ja-JP" sz="32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  <a:cs typeface="Arial" charset="0"/>
              </a:rPr>
              <a:t> : </a:t>
            </a: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Stretch</a:t>
            </a:r>
            <a:endParaRPr lang="ja-JP" altLang="en-US" sz="32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792" name="直線矢印コネクタ 1791"/>
          <p:cNvCxnSpPr/>
          <p:nvPr/>
        </p:nvCxnSpPr>
        <p:spPr>
          <a:xfrm flipH="1" flipV="1">
            <a:off x="27837833" y="37674620"/>
            <a:ext cx="232402" cy="354774"/>
          </a:xfrm>
          <a:prstGeom prst="straightConnector1">
            <a:avLst/>
          </a:prstGeom>
          <a:noFill/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1793" name="直線矢印コネクタ 1792"/>
          <p:cNvCxnSpPr/>
          <p:nvPr/>
        </p:nvCxnSpPr>
        <p:spPr>
          <a:xfrm flipH="1" flipV="1">
            <a:off x="27619763" y="37928174"/>
            <a:ext cx="340570" cy="202442"/>
          </a:xfrm>
          <a:prstGeom prst="straightConnector1">
            <a:avLst/>
          </a:prstGeom>
          <a:noFill/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sp>
        <p:nvSpPr>
          <p:cNvPr id="1794" name="テキスト ボックス 1793"/>
          <p:cNvSpPr txBox="1"/>
          <p:nvPr/>
        </p:nvSpPr>
        <p:spPr>
          <a:xfrm flipH="1">
            <a:off x="28027911" y="37973779"/>
            <a:ext cx="60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</a:t>
            </a:r>
            <a:endParaRPr lang="ja-JP" altLang="en-US" sz="3200" i="1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795" name="直線矢印コネクタ 1794"/>
          <p:cNvCxnSpPr/>
          <p:nvPr/>
        </p:nvCxnSpPr>
        <p:spPr>
          <a:xfrm flipH="1">
            <a:off x="28300038" y="37676976"/>
            <a:ext cx="520139" cy="437387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headEnd type="arrow" w="sm" len="sm"/>
            <a:tailEnd type="none" w="sm" len="sm"/>
          </a:ln>
          <a:effectLst/>
        </p:spPr>
      </p:cxnSp>
      <p:cxnSp>
        <p:nvCxnSpPr>
          <p:cNvPr id="1796" name="直線矢印コネクタ 1795"/>
          <p:cNvCxnSpPr/>
          <p:nvPr/>
        </p:nvCxnSpPr>
        <p:spPr>
          <a:xfrm flipH="1" flipV="1">
            <a:off x="24201591" y="38823911"/>
            <a:ext cx="673577" cy="585555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797" name="正方形/長方形 1796"/>
          <p:cNvSpPr/>
          <p:nvPr/>
        </p:nvSpPr>
        <p:spPr>
          <a:xfrm>
            <a:off x="24654230" y="38747695"/>
            <a:ext cx="24400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73083"/>
            <a:r>
              <a:rPr lang="en-US" altLang="ja-JP" sz="32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</a:t>
            </a:r>
            <a:r>
              <a:rPr lang="en-US" altLang="ja-JP" sz="320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  <a:cs typeface="Times New Roman" pitchFamily="18" charset="0"/>
              </a:rPr>
              <a:t> : </a:t>
            </a: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Thickness</a:t>
            </a:r>
            <a:endParaRPr lang="ja-JP" altLang="en-US" sz="32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798" name="直線矢印コネクタ 1797"/>
          <p:cNvCxnSpPr/>
          <p:nvPr/>
        </p:nvCxnSpPr>
        <p:spPr>
          <a:xfrm>
            <a:off x="23476770" y="38202690"/>
            <a:ext cx="610981" cy="548159"/>
          </a:xfrm>
          <a:prstGeom prst="straightConnector1">
            <a:avLst/>
          </a:prstGeom>
          <a:noFill/>
          <a:ln w="571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799" name="右矢印 1798"/>
          <p:cNvSpPr/>
          <p:nvPr/>
        </p:nvSpPr>
        <p:spPr>
          <a:xfrm>
            <a:off x="25226538" y="38054676"/>
            <a:ext cx="1512406" cy="688008"/>
          </a:xfrm>
          <a:prstGeom prst="rightArrow">
            <a:avLst/>
          </a:prstGeom>
          <a:ln w="635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ea typeface="ＭＳ Ｐゴシック" panose="020B0600070205080204" pitchFamily="50" charset="-128"/>
              <a:cs typeface="Arial" pitchFamily="34" charset="0"/>
            </a:endParaRPr>
          </a:p>
        </p:txBody>
      </p:sp>
      <p:cxnSp>
        <p:nvCxnSpPr>
          <p:cNvPr id="1800" name="直線コネクタ 1799"/>
          <p:cNvCxnSpPr>
            <a:endCxn id="1782" idx="1"/>
          </p:cNvCxnSpPr>
          <p:nvPr/>
        </p:nvCxnSpPr>
        <p:spPr>
          <a:xfrm flipV="1">
            <a:off x="24578364" y="37664063"/>
            <a:ext cx="360098" cy="27583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801" name="テキスト ボックス 4"/>
          <p:cNvSpPr txBox="1">
            <a:spLocks noChangeArrowheads="1"/>
          </p:cNvSpPr>
          <p:nvPr/>
        </p:nvSpPr>
        <p:spPr bwMode="auto">
          <a:xfrm>
            <a:off x="26878649" y="32359668"/>
            <a:ext cx="36555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73083">
              <a:tabLst>
                <a:tab pos="2066925" algn="l"/>
              </a:tabLst>
            </a:pPr>
            <a:r>
              <a:rPr lang="en-US" altLang="ja-JP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u</a:t>
            </a:r>
            <a:r>
              <a:rPr lang="en-US" altLang="ja-JP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: Stretch[mm</a:t>
            </a:r>
            <a:r>
              <a:rPr lang="en-US" altLang="ja-JP" sz="20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]	</a:t>
            </a:r>
            <a:endParaRPr lang="en-US" altLang="ja-JP" sz="2000" dirty="0" smtClean="0">
              <a:solidFill>
                <a:prstClr val="black"/>
              </a:solidFill>
              <a:ea typeface="ＭＳ Ｐゴシック" panose="020B0600070205080204" pitchFamily="50" charset="-128"/>
              <a:cs typeface="Arial" pitchFamily="34" charset="0"/>
            </a:endParaRPr>
          </a:p>
          <a:p>
            <a:pPr defTabSz="4173083">
              <a:tabLst>
                <a:tab pos="2066925" algn="l"/>
              </a:tabLst>
            </a:pPr>
            <a:r>
              <a:rPr lang="en-US" altLang="ja-JP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 : Poisson‘s ratio (0.49)</a:t>
            </a:r>
            <a:endParaRPr lang="en-US" altLang="ja-JP" sz="2000" dirty="0">
              <a:solidFill>
                <a:prstClr val="black"/>
              </a:solidFill>
              <a:ea typeface="ＭＳ Ｐゴシック" panose="020B0600070205080204" pitchFamily="50" charset="-128"/>
              <a:cs typeface="Arial" pitchFamily="34" charset="0"/>
            </a:endParaRPr>
          </a:p>
          <a:p>
            <a:pPr defTabSz="4173083">
              <a:tabLst>
                <a:tab pos="2066925" algn="l"/>
              </a:tabLst>
            </a:pPr>
            <a:r>
              <a:rPr lang="en-US" altLang="ja-JP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 : Inner pressure</a:t>
            </a:r>
            <a:r>
              <a:rPr lang="ja-JP" altLang="en-US" sz="2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[Pa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]</a:t>
            </a:r>
          </a:p>
          <a:p>
            <a:pPr defTabSz="4173083">
              <a:tabLst>
                <a:tab pos="2066925" algn="l"/>
              </a:tabLst>
            </a:pPr>
            <a:r>
              <a:rPr lang="en-US" altLang="ja-JP" sz="2000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r</a:t>
            </a:r>
            <a:r>
              <a:rPr lang="en-US" altLang="ja-JP" sz="20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  : First diameter</a:t>
            </a:r>
            <a:r>
              <a:rPr lang="ja-JP" altLang="en-US" sz="20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lang="en-US" altLang="ja-JP" sz="20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[mm] </a:t>
            </a:r>
          </a:p>
          <a:p>
            <a:pPr defTabSz="4173083">
              <a:tabLst>
                <a:tab pos="2066925" algn="l"/>
              </a:tabLst>
            </a:pPr>
            <a:r>
              <a:rPr lang="en-US" altLang="ja-JP" sz="2000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 </a:t>
            </a:r>
            <a:r>
              <a:rPr lang="en-US" altLang="ja-JP" sz="20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 : Thickness [mm]</a:t>
            </a:r>
          </a:p>
          <a:p>
            <a:pPr defTabSz="4173083">
              <a:tabLst>
                <a:tab pos="1790700" algn="l"/>
              </a:tabLst>
            </a:pPr>
            <a:r>
              <a:rPr lang="en-US" altLang="ja-JP" sz="2000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 </a:t>
            </a:r>
            <a:r>
              <a:rPr lang="en-US" altLang="ja-JP" sz="20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: Young‘s modulus [Pa</a:t>
            </a:r>
            <a:r>
              <a:rPr lang="en-US" altLang="ja-JP" sz="2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]</a:t>
            </a:r>
            <a:endParaRPr lang="en-US" altLang="ja-JP" sz="2000" dirty="0">
              <a:solidFill>
                <a:prstClr val="black"/>
              </a:solidFill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802" name="テキスト ボックス 1801"/>
          <p:cNvSpPr txBox="1"/>
          <p:nvPr/>
        </p:nvSpPr>
        <p:spPr>
          <a:xfrm>
            <a:off x="7615032" y="34567003"/>
            <a:ext cx="1800483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rPr>
              <a:t>Pulse flow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1803" name="グループ化 1802"/>
          <p:cNvGrpSpPr/>
          <p:nvPr/>
        </p:nvGrpSpPr>
        <p:grpSpPr>
          <a:xfrm>
            <a:off x="24862597" y="11233264"/>
            <a:ext cx="2880774" cy="1370966"/>
            <a:chOff x="1466607" y="2007356"/>
            <a:chExt cx="1580793" cy="801863"/>
          </a:xfrm>
        </p:grpSpPr>
        <p:sp>
          <p:nvSpPr>
            <p:cNvPr id="1804" name="円柱 1803"/>
            <p:cNvSpPr/>
            <p:nvPr/>
          </p:nvSpPr>
          <p:spPr bwMode="auto">
            <a:xfrm rot="5400000">
              <a:off x="1902796" y="1636515"/>
              <a:ext cx="719138" cy="1528763"/>
            </a:xfrm>
            <a:prstGeom prst="can">
              <a:avLst>
                <a:gd name="adj" fmla="val 48134"/>
              </a:avLst>
            </a:prstGeom>
            <a:solidFill>
              <a:srgbClr val="66FF66">
                <a:alpha val="69000"/>
              </a:srgbClr>
            </a:solidFill>
            <a:ln w="3175" cap="flat" cmpd="sng" algn="ctr">
              <a:solidFill>
                <a:sysClr val="windowText" lastClr="000000">
                  <a:alpha val="3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805" name="円柱 1804"/>
            <p:cNvSpPr/>
            <p:nvPr/>
          </p:nvSpPr>
          <p:spPr>
            <a:xfrm rot="5400000">
              <a:off x="1856072" y="1617891"/>
              <a:ext cx="801863" cy="1580793"/>
            </a:xfrm>
            <a:prstGeom prst="can">
              <a:avLst>
                <a:gd name="adj" fmla="val 46495"/>
              </a:avLst>
            </a:prstGeom>
            <a:solidFill>
              <a:srgbClr val="FFCCCC">
                <a:alpha val="70000"/>
              </a:srgbClr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806" name="円/楕円 1805"/>
            <p:cNvSpPr/>
            <p:nvPr/>
          </p:nvSpPr>
          <p:spPr bwMode="auto">
            <a:xfrm>
              <a:off x="2771139" y="2138166"/>
              <a:ext cx="200025" cy="542925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grpSp>
        <p:nvGrpSpPr>
          <p:cNvPr id="1807" name="グループ化 1806"/>
          <p:cNvGrpSpPr/>
          <p:nvPr/>
        </p:nvGrpSpPr>
        <p:grpSpPr>
          <a:xfrm>
            <a:off x="27239234" y="11370360"/>
            <a:ext cx="1800483" cy="1096773"/>
            <a:chOff x="3341396" y="1258262"/>
            <a:chExt cx="996950" cy="6683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808" name="円柱 1807"/>
            <p:cNvSpPr/>
            <p:nvPr/>
          </p:nvSpPr>
          <p:spPr bwMode="auto">
            <a:xfrm rot="5400000">
              <a:off x="3505702" y="1093956"/>
              <a:ext cx="668337" cy="996950"/>
            </a:xfrm>
            <a:prstGeom prst="can">
              <a:avLst>
                <a:gd name="adj" fmla="val 48134"/>
              </a:avLst>
            </a:prstGeom>
            <a:solidFill>
              <a:srgbClr val="00B0F0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  <p:sp>
          <p:nvSpPr>
            <p:cNvPr id="1809" name="円/楕円 1808"/>
            <p:cNvSpPr/>
            <p:nvPr/>
          </p:nvSpPr>
          <p:spPr bwMode="auto">
            <a:xfrm>
              <a:off x="4069936" y="1331038"/>
              <a:ext cx="214312" cy="511175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</a:endParaRPr>
            </a:p>
          </p:txBody>
        </p:sp>
      </p:grpSp>
      <p:sp>
        <p:nvSpPr>
          <p:cNvPr id="1810" name="下矢印 1809"/>
          <p:cNvSpPr/>
          <p:nvPr/>
        </p:nvSpPr>
        <p:spPr>
          <a:xfrm rot="16200000">
            <a:off x="28865459" y="11393637"/>
            <a:ext cx="780631" cy="1008271"/>
          </a:xfrm>
          <a:prstGeom prst="downArrow">
            <a:avLst/>
          </a:prstGeom>
          <a:solidFill>
            <a:srgbClr val="C0504D">
              <a:lumMod val="60000"/>
              <a:lumOff val="40000"/>
            </a:srgbClr>
          </a:solidFill>
          <a:ln w="9525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1811" name="Picture 2"/>
          <p:cNvPicPr>
            <a:picLocks noChangeAspect="1" noChangeArrowheads="1"/>
          </p:cNvPicPr>
          <p:nvPr/>
        </p:nvPicPr>
        <p:blipFill>
          <a:blip r:embed="rId34" cstate="print"/>
          <a:srcRect l="53671" t="42484" r="4208" b="5440"/>
          <a:stretch>
            <a:fillRect/>
          </a:stretch>
        </p:blipFill>
        <p:spPr bwMode="auto">
          <a:xfrm>
            <a:off x="26993801" y="9382459"/>
            <a:ext cx="2766109" cy="154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" name="テキスト ボックス 1811"/>
          <p:cNvSpPr txBox="1">
            <a:spLocks noChangeArrowheads="1"/>
          </p:cNvSpPr>
          <p:nvPr/>
        </p:nvSpPr>
        <p:spPr bwMode="auto">
          <a:xfrm>
            <a:off x="23834014" y="9451008"/>
            <a:ext cx="39813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173083"/>
            <a:r>
              <a:rPr lang="en-US" altLang="ja-JP" sz="24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Elastic fiber</a:t>
            </a:r>
            <a:r>
              <a:rPr lang="ja-JP" altLang="en-US" sz="2400" dirty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(rat)</a:t>
            </a:r>
            <a:endParaRPr lang="ja-JP" altLang="en-US" sz="2400" dirty="0">
              <a:solidFill>
                <a:prstClr val="black"/>
              </a:solidFill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813" name="テキスト ボックス 1812"/>
          <p:cNvSpPr txBox="1"/>
          <p:nvPr/>
        </p:nvSpPr>
        <p:spPr>
          <a:xfrm>
            <a:off x="27311253" y="10852378"/>
            <a:ext cx="2592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2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Ref: U. Yokoyama</a:t>
            </a:r>
            <a:endParaRPr lang="ja-JP" altLang="en-US" sz="2000" dirty="0">
              <a:solidFill>
                <a:prstClr val="black"/>
              </a:solidFill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814" name="正方形/長方形 1813"/>
          <p:cNvSpPr/>
          <p:nvPr/>
        </p:nvSpPr>
        <p:spPr>
          <a:xfrm>
            <a:off x="19605185" y="10479232"/>
            <a:ext cx="3312889" cy="82258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Soft and weak </a:t>
            </a:r>
          </a:p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tubular tissues</a:t>
            </a:r>
            <a:endParaRPr kumimoji="0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cxnSp>
        <p:nvCxnSpPr>
          <p:cNvPr id="1815" name="直線コネクタ 1814"/>
          <p:cNvCxnSpPr/>
          <p:nvPr/>
        </p:nvCxnSpPr>
        <p:spPr>
          <a:xfrm flipH="1">
            <a:off x="19749224" y="11027619"/>
            <a:ext cx="360097" cy="68548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816" name="正方形/長方形 1815"/>
          <p:cNvSpPr/>
          <p:nvPr/>
        </p:nvSpPr>
        <p:spPr>
          <a:xfrm>
            <a:off x="12338571" y="32920693"/>
            <a:ext cx="2088560" cy="4798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Flowing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817" name="テキスト ボックス 1816"/>
          <p:cNvSpPr txBox="1"/>
          <p:nvPr/>
        </p:nvSpPr>
        <p:spPr>
          <a:xfrm>
            <a:off x="24999098" y="22331100"/>
            <a:ext cx="202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18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CO</a:t>
            </a:r>
            <a:r>
              <a:rPr lang="en-US" altLang="ja-JP" sz="1800" baseline="-25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2</a:t>
            </a:r>
            <a:r>
              <a:rPr lang="en-US" altLang="ja-JP" sz="18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, Temperature</a:t>
            </a:r>
            <a:endParaRPr lang="ja-JP" altLang="en-US" sz="1800" dirty="0">
              <a:solidFill>
                <a:prstClr val="black"/>
              </a:solidFill>
              <a:ea typeface="ＭＳ Ｐゴシック" panose="020B0600070205080204" pitchFamily="50" charset="-128"/>
              <a:cs typeface="Arial" pitchFamily="34" charset="0"/>
            </a:endParaRPr>
          </a:p>
        </p:txBody>
      </p:sp>
      <p:cxnSp>
        <p:nvCxnSpPr>
          <p:cNvPr id="1818" name="直線コネクタ 1817"/>
          <p:cNvCxnSpPr/>
          <p:nvPr/>
        </p:nvCxnSpPr>
        <p:spPr>
          <a:xfrm flipH="1">
            <a:off x="22713038" y="23827218"/>
            <a:ext cx="2365619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819" name="テキスト ボックス 1818"/>
          <p:cNvSpPr txBox="1"/>
          <p:nvPr/>
        </p:nvSpPr>
        <p:spPr>
          <a:xfrm>
            <a:off x="25068353" y="23155533"/>
            <a:ext cx="2191405" cy="369332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rPr>
              <a:t>Pressure sensor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50" charset="-128"/>
              <a:cs typeface="Arial" pitchFamily="34" charset="0"/>
            </a:endParaRPr>
          </a:p>
        </p:txBody>
      </p:sp>
      <p:cxnSp>
        <p:nvCxnSpPr>
          <p:cNvPr id="1820" name="直線コネクタ 1819"/>
          <p:cNvCxnSpPr/>
          <p:nvPr/>
        </p:nvCxnSpPr>
        <p:spPr>
          <a:xfrm flipV="1">
            <a:off x="22684830" y="22863403"/>
            <a:ext cx="0" cy="94604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1821" name="直線コネクタ 1820"/>
          <p:cNvCxnSpPr/>
          <p:nvPr/>
        </p:nvCxnSpPr>
        <p:spPr>
          <a:xfrm flipH="1">
            <a:off x="22903032" y="22675084"/>
            <a:ext cx="4408221" cy="1399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triangle" w="lg" len="lg"/>
            <a:tailEnd type="none" w="lg" len="lg"/>
          </a:ln>
          <a:effectLst/>
        </p:spPr>
      </p:cxnSp>
      <p:cxnSp>
        <p:nvCxnSpPr>
          <p:cNvPr id="1822" name="直線コネクタ 1821"/>
          <p:cNvCxnSpPr>
            <a:endCxn id="1873" idx="1"/>
          </p:cNvCxnSpPr>
          <p:nvPr/>
        </p:nvCxnSpPr>
        <p:spPr>
          <a:xfrm>
            <a:off x="22561792" y="22689078"/>
            <a:ext cx="825974" cy="8872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823" name="直線コネクタ 1822"/>
          <p:cNvCxnSpPr/>
          <p:nvPr/>
        </p:nvCxnSpPr>
        <p:spPr>
          <a:xfrm>
            <a:off x="25799715" y="21030535"/>
            <a:ext cx="1498836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824" name="直線コネクタ 1823"/>
          <p:cNvCxnSpPr>
            <a:endCxn id="1827" idx="3"/>
          </p:cNvCxnSpPr>
          <p:nvPr/>
        </p:nvCxnSpPr>
        <p:spPr>
          <a:xfrm flipH="1">
            <a:off x="27260451" y="23822254"/>
            <a:ext cx="117878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lg" len="lg"/>
          </a:ln>
          <a:effectLst/>
        </p:spPr>
      </p:cxnSp>
      <p:sp>
        <p:nvSpPr>
          <p:cNvPr id="1825" name="正方形/長方形 1824"/>
          <p:cNvSpPr/>
          <p:nvPr/>
        </p:nvSpPr>
        <p:spPr>
          <a:xfrm>
            <a:off x="24608232" y="20780308"/>
            <a:ext cx="1910809" cy="60630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58068" tIns="58068" rIns="58068" bIns="58068" anchor="ctr"/>
          <a:lstStyle/>
          <a:p>
            <a:pPr marL="0" marR="0" lvl="0" indent="0" algn="ctr" defTabSz="417308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Mechanical </a:t>
            </a:r>
          </a:p>
          <a:p>
            <a:pPr marL="0" marR="0" lvl="0" indent="0" algn="ctr" defTabSz="417308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stimulation unit</a:t>
            </a:r>
          </a:p>
        </p:txBody>
      </p:sp>
      <p:pic>
        <p:nvPicPr>
          <p:cNvPr id="1826" name="Picture 2" descr="C:\Users\Yuka\Desktop\保持具7.jpg"/>
          <p:cNvPicPr>
            <a:picLocks noChangeAspect="1" noChangeArrowheads="1"/>
          </p:cNvPicPr>
          <p:nvPr/>
        </p:nvPicPr>
        <p:blipFill rotWithShape="1">
          <a:blip r:embed="rId35" cstate="print"/>
          <a:srcRect l="28705" t="17981" r="6009" b="757"/>
          <a:stretch/>
        </p:blipFill>
        <p:spPr bwMode="auto">
          <a:xfrm>
            <a:off x="27336028" y="20780308"/>
            <a:ext cx="2280840" cy="2100868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1827" name="正方形/長方形 1826"/>
          <p:cNvSpPr/>
          <p:nvPr/>
        </p:nvSpPr>
        <p:spPr>
          <a:xfrm>
            <a:off x="25068391" y="23644216"/>
            <a:ext cx="2192059" cy="35607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58068" tIns="58068" rIns="58068" bIns="58068"/>
          <a:lstStyle/>
          <a:p>
            <a:pPr marL="0" marR="0" lvl="0" indent="0" algn="ctr" defTabSz="417308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Camera</a:t>
            </a:r>
            <a:endParaRPr kumimoji="0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cxnSp>
        <p:nvCxnSpPr>
          <p:cNvPr id="1828" name="直線コネクタ 1827"/>
          <p:cNvCxnSpPr>
            <a:endCxn id="1871" idx="1"/>
          </p:cNvCxnSpPr>
          <p:nvPr/>
        </p:nvCxnSpPr>
        <p:spPr>
          <a:xfrm>
            <a:off x="22581558" y="21435376"/>
            <a:ext cx="749613" cy="1297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829" name="直線コネクタ 1828"/>
          <p:cNvCxnSpPr/>
          <p:nvPr/>
        </p:nvCxnSpPr>
        <p:spPr>
          <a:xfrm>
            <a:off x="25782391" y="21863570"/>
            <a:ext cx="1511538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lg" len="lg"/>
          </a:ln>
          <a:effectLst/>
        </p:spPr>
      </p:cxnSp>
      <p:grpSp>
        <p:nvGrpSpPr>
          <p:cNvPr id="1830" name="グループ化 1829"/>
          <p:cNvGrpSpPr/>
          <p:nvPr/>
        </p:nvGrpSpPr>
        <p:grpSpPr>
          <a:xfrm>
            <a:off x="23895165" y="21047908"/>
            <a:ext cx="751373" cy="818543"/>
            <a:chOff x="18553489" y="23297315"/>
            <a:chExt cx="751255" cy="859856"/>
          </a:xfrm>
        </p:grpSpPr>
        <p:cxnSp>
          <p:nvCxnSpPr>
            <p:cNvPr id="1831" name="直線コネクタ 1830"/>
            <p:cNvCxnSpPr/>
            <p:nvPr/>
          </p:nvCxnSpPr>
          <p:spPr>
            <a:xfrm>
              <a:off x="18978956" y="23297315"/>
              <a:ext cx="32578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832" name="直線コネクタ 1831"/>
            <p:cNvCxnSpPr/>
            <p:nvPr/>
          </p:nvCxnSpPr>
          <p:spPr>
            <a:xfrm>
              <a:off x="18968462" y="24157171"/>
              <a:ext cx="325788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lg" len="lg"/>
            </a:ln>
            <a:effectLst/>
          </p:spPr>
        </p:cxnSp>
        <p:cxnSp>
          <p:nvCxnSpPr>
            <p:cNvPr id="1833" name="直線コネクタ 1832"/>
            <p:cNvCxnSpPr/>
            <p:nvPr/>
          </p:nvCxnSpPr>
          <p:spPr>
            <a:xfrm>
              <a:off x="18968462" y="23297315"/>
              <a:ext cx="0" cy="84882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34" name="直線コネクタ 1833"/>
            <p:cNvCxnSpPr/>
            <p:nvPr/>
          </p:nvCxnSpPr>
          <p:spPr>
            <a:xfrm flipH="1">
              <a:off x="18553489" y="23708652"/>
              <a:ext cx="425467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835" name="直線コネクタ 1834"/>
          <p:cNvCxnSpPr>
            <a:endCxn id="1819" idx="3"/>
          </p:cNvCxnSpPr>
          <p:nvPr/>
        </p:nvCxnSpPr>
        <p:spPr>
          <a:xfrm flipH="1">
            <a:off x="27259758" y="23331326"/>
            <a:ext cx="886107" cy="887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triangle" w="lg" len="lg"/>
          </a:ln>
          <a:effectLst/>
        </p:spPr>
      </p:cxnSp>
      <p:cxnSp>
        <p:nvCxnSpPr>
          <p:cNvPr id="1836" name="直線コネクタ 1835"/>
          <p:cNvCxnSpPr/>
          <p:nvPr/>
        </p:nvCxnSpPr>
        <p:spPr>
          <a:xfrm>
            <a:off x="28145864" y="22881341"/>
            <a:ext cx="0" cy="44998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837" name="正方形/長方形 1836"/>
          <p:cNvSpPr/>
          <p:nvPr/>
        </p:nvSpPr>
        <p:spPr>
          <a:xfrm>
            <a:off x="26567202" y="2069228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73083" eaLnBrk="0" hangingPunct="0">
              <a:defRPr/>
            </a:pPr>
            <a:r>
              <a:rPr lang="en-US" altLang="ja-JP" sz="1800" dirty="0" smtClean="0">
                <a:solidFill>
                  <a:prstClr val="black"/>
                </a:solidFill>
                <a:cs typeface="Arial" pitchFamily="34" charset="0"/>
              </a:rPr>
              <a:t>Flow</a:t>
            </a:r>
            <a:endParaRPr lang="en-US" altLang="ja-JP" sz="18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38" name="正方形/長方形 1837"/>
          <p:cNvSpPr/>
          <p:nvPr/>
        </p:nvSpPr>
        <p:spPr>
          <a:xfrm>
            <a:off x="26554377" y="21240671"/>
            <a:ext cx="684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73083" eaLnBrk="0" hangingPunct="0">
              <a:defRPr/>
            </a:pPr>
            <a:r>
              <a:rPr lang="en-US" altLang="ja-JP" sz="18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O</a:t>
            </a:r>
            <a:r>
              <a:rPr lang="en-US" altLang="ja-JP" sz="1800" baseline="-25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2 </a:t>
            </a:r>
          </a:p>
          <a:p>
            <a:pPr algn="ctr" defTabSz="4173083" eaLnBrk="0" hangingPunct="0">
              <a:defRPr/>
            </a:pPr>
            <a:r>
              <a:rPr lang="en-US" altLang="ja-JP" sz="18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(NO)</a:t>
            </a:r>
            <a:endParaRPr lang="en-US" altLang="ja-JP" sz="18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839" name="直線コネクタ 1838"/>
          <p:cNvCxnSpPr>
            <a:stCxn id="1819" idx="1"/>
          </p:cNvCxnSpPr>
          <p:nvPr/>
        </p:nvCxnSpPr>
        <p:spPr>
          <a:xfrm flipH="1" flipV="1">
            <a:off x="22918490" y="23331326"/>
            <a:ext cx="2149863" cy="8873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headEnd type="none" w="med" len="med"/>
            <a:tailEnd type="none" w="lg" len="lg"/>
          </a:ln>
          <a:effectLst/>
        </p:spPr>
      </p:cxnSp>
      <p:grpSp>
        <p:nvGrpSpPr>
          <p:cNvPr id="1840" name="グループ化 1839"/>
          <p:cNvGrpSpPr/>
          <p:nvPr/>
        </p:nvGrpSpPr>
        <p:grpSpPr>
          <a:xfrm>
            <a:off x="22501163" y="16946920"/>
            <a:ext cx="3616761" cy="2676554"/>
            <a:chOff x="21431562" y="20282634"/>
            <a:chExt cx="3222401" cy="2374676"/>
          </a:xfrm>
        </p:grpSpPr>
        <p:pic>
          <p:nvPicPr>
            <p:cNvPr id="1841" name="Picture 2" descr="G:\131012_Rhino図\131012_08.bmp"/>
            <p:cNvPicPr>
              <a:picLocks noChangeAspect="1" noChangeArrowheads="1"/>
            </p:cNvPicPr>
            <p:nvPr/>
          </p:nvPicPr>
          <p:blipFill>
            <a:blip r:embed="rId36" cstate="print"/>
            <a:srcRect l="22477" t="22488" r="39621" b="36915"/>
            <a:stretch>
              <a:fillRect/>
            </a:stretch>
          </p:blipFill>
          <p:spPr bwMode="auto">
            <a:xfrm>
              <a:off x="21546353" y="20282634"/>
              <a:ext cx="2956026" cy="2374676"/>
            </a:xfrm>
            <a:prstGeom prst="rect">
              <a:avLst/>
            </a:prstGeom>
            <a:noFill/>
          </p:spPr>
        </p:pic>
        <p:grpSp>
          <p:nvGrpSpPr>
            <p:cNvPr id="1842" name="グループ化 1841"/>
            <p:cNvGrpSpPr/>
            <p:nvPr/>
          </p:nvGrpSpPr>
          <p:grpSpPr>
            <a:xfrm>
              <a:off x="21431562" y="20955878"/>
              <a:ext cx="3222401" cy="1211727"/>
              <a:chOff x="3622160" y="3482199"/>
              <a:chExt cx="2584557" cy="609954"/>
            </a:xfrm>
          </p:grpSpPr>
          <p:sp>
            <p:nvSpPr>
              <p:cNvPr id="1843" name="正方形/長方形 1842"/>
              <p:cNvSpPr/>
              <p:nvPr/>
            </p:nvSpPr>
            <p:spPr>
              <a:xfrm rot="20640000">
                <a:off x="3622160" y="3940954"/>
                <a:ext cx="299591" cy="1511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173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endParaRPr>
              </a:p>
            </p:txBody>
          </p:sp>
          <p:sp>
            <p:nvSpPr>
              <p:cNvPr id="1844" name="正方形/長方形 1843"/>
              <p:cNvSpPr/>
              <p:nvPr/>
            </p:nvSpPr>
            <p:spPr>
              <a:xfrm rot="20640000">
                <a:off x="5928888" y="3482199"/>
                <a:ext cx="277829" cy="1511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41730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endParaRPr>
              </a:p>
            </p:txBody>
          </p:sp>
        </p:grpSp>
      </p:grpSp>
      <p:pic>
        <p:nvPicPr>
          <p:cNvPr id="1845" name="Picture 4" descr="G:\131012_Rhino図\131012_01.bmp"/>
          <p:cNvPicPr>
            <a:picLocks noChangeAspect="1" noChangeArrowheads="1"/>
          </p:cNvPicPr>
          <p:nvPr/>
        </p:nvPicPr>
        <p:blipFill>
          <a:blip r:embed="rId37" cstate="print"/>
          <a:srcRect l="13582" t="24080" r="32388" b="36517"/>
          <a:stretch>
            <a:fillRect/>
          </a:stretch>
        </p:blipFill>
        <p:spPr bwMode="auto">
          <a:xfrm>
            <a:off x="15196241" y="16891739"/>
            <a:ext cx="4062238" cy="2114801"/>
          </a:xfrm>
          <a:prstGeom prst="rect">
            <a:avLst/>
          </a:prstGeom>
          <a:noFill/>
        </p:spPr>
      </p:pic>
      <p:sp>
        <p:nvSpPr>
          <p:cNvPr id="1846" name="テキスト ボックス 1845"/>
          <p:cNvSpPr txBox="1"/>
          <p:nvPr/>
        </p:nvSpPr>
        <p:spPr>
          <a:xfrm>
            <a:off x="15212007" y="16881542"/>
            <a:ext cx="85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5)</a:t>
            </a:r>
            <a:endParaRPr lang="ja-JP" altLang="en-US" sz="3200" dirty="0">
              <a:solidFill>
                <a:prstClr val="black"/>
              </a:solidFill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847" name="テキスト ボックス 82"/>
          <p:cNvSpPr txBox="1">
            <a:spLocks noChangeArrowheads="1"/>
          </p:cNvSpPr>
          <p:nvPr/>
        </p:nvSpPr>
        <p:spPr bwMode="auto">
          <a:xfrm>
            <a:off x="18740954" y="16921897"/>
            <a:ext cx="2548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Supporting body</a:t>
            </a:r>
            <a:endParaRPr lang="ja-JP" altLang="en-US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sp>
        <p:nvSpPr>
          <p:cNvPr id="1848" name="右矢印 1847"/>
          <p:cNvSpPr/>
          <p:nvPr/>
        </p:nvSpPr>
        <p:spPr bwMode="auto">
          <a:xfrm rot="1620000">
            <a:off x="17963654" y="18497907"/>
            <a:ext cx="966166" cy="585286"/>
          </a:xfrm>
          <a:prstGeom prst="rightArrow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49" name="テキスト ボックス 76"/>
          <p:cNvSpPr txBox="1">
            <a:spLocks noChangeArrowheads="1"/>
          </p:cNvSpPr>
          <p:nvPr/>
        </p:nvSpPr>
        <p:spPr bwMode="auto">
          <a:xfrm>
            <a:off x="23926345" y="19280733"/>
            <a:ext cx="2808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Collagen gel</a:t>
            </a:r>
            <a:endParaRPr lang="ja-JP" altLang="en-US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sp>
        <p:nvSpPr>
          <p:cNvPr id="1850" name="テキスト ボックス 82"/>
          <p:cNvSpPr txBox="1">
            <a:spLocks noChangeArrowheads="1"/>
          </p:cNvSpPr>
          <p:nvPr/>
        </p:nvSpPr>
        <p:spPr bwMode="auto">
          <a:xfrm>
            <a:off x="25438750" y="17018639"/>
            <a:ext cx="2445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Assistive jig</a:t>
            </a:r>
            <a:endParaRPr lang="ja-JP" altLang="en-US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cxnSp>
        <p:nvCxnSpPr>
          <p:cNvPr id="1851" name="直線矢印コネクタ 72"/>
          <p:cNvCxnSpPr>
            <a:cxnSpLocks noChangeShapeType="1"/>
          </p:cNvCxnSpPr>
          <p:nvPr/>
        </p:nvCxnSpPr>
        <p:spPr bwMode="auto">
          <a:xfrm flipH="1" flipV="1">
            <a:off x="24286442" y="18389605"/>
            <a:ext cx="390536" cy="916827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52" name="Picture 3" descr="G:\131012_Rhino図\131012_02.bmp"/>
          <p:cNvPicPr>
            <a:picLocks noChangeAspect="1" noChangeArrowheads="1"/>
          </p:cNvPicPr>
          <p:nvPr/>
        </p:nvPicPr>
        <p:blipFill>
          <a:blip r:embed="rId38" cstate="print"/>
          <a:srcRect l="22836" t="24478" r="41343" b="36716"/>
          <a:stretch>
            <a:fillRect/>
          </a:stretch>
        </p:blipFill>
        <p:spPr bwMode="auto">
          <a:xfrm>
            <a:off x="18931044" y="17628319"/>
            <a:ext cx="3240870" cy="2506296"/>
          </a:xfrm>
          <a:prstGeom prst="rect">
            <a:avLst/>
          </a:prstGeom>
          <a:noFill/>
        </p:spPr>
      </p:pic>
      <p:sp>
        <p:nvSpPr>
          <p:cNvPr id="1853" name="正方形/長方形 1852"/>
          <p:cNvSpPr/>
          <p:nvPr/>
        </p:nvSpPr>
        <p:spPr>
          <a:xfrm rot="20700000">
            <a:off x="20351613" y="18830669"/>
            <a:ext cx="64810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 defTabSz="4173083"/>
            <a:endParaRPr lang="ja-JP" altLang="en-US" sz="1600" b="1" dirty="0" smtClean="0">
              <a:solidFill>
                <a:srgbClr val="00FF00"/>
              </a:solidFill>
              <a:ea typeface="ＭＳ Ｐゴシック" panose="020B0600070205080204" pitchFamily="50" charset="-128"/>
              <a:cs typeface="Arial" pitchFamily="34" charset="0"/>
            </a:endParaRPr>
          </a:p>
        </p:txBody>
      </p:sp>
      <p:cxnSp>
        <p:nvCxnSpPr>
          <p:cNvPr id="1854" name="直線矢印コネクタ 1853"/>
          <p:cNvCxnSpPr/>
          <p:nvPr/>
        </p:nvCxnSpPr>
        <p:spPr>
          <a:xfrm flipH="1">
            <a:off x="18884993" y="17333912"/>
            <a:ext cx="121502" cy="30166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855" name="テキスト ボックス 1854"/>
          <p:cNvSpPr txBox="1"/>
          <p:nvPr/>
        </p:nvSpPr>
        <p:spPr>
          <a:xfrm>
            <a:off x="22341920" y="16873250"/>
            <a:ext cx="85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6)</a:t>
            </a:r>
            <a:endParaRPr lang="ja-JP" altLang="en-US" sz="3200" dirty="0">
              <a:solidFill>
                <a:prstClr val="black"/>
              </a:solidFill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856" name="テキスト ボックス 76"/>
          <p:cNvSpPr txBox="1">
            <a:spLocks noChangeArrowheads="1"/>
          </p:cNvSpPr>
          <p:nvPr/>
        </p:nvSpPr>
        <p:spPr bwMode="auto">
          <a:xfrm>
            <a:off x="19173069" y="17772670"/>
            <a:ext cx="28087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defTabSz="4173083"/>
            <a:r>
              <a:rPr lang="en-US" altLang="ja-JP" b="0" dirty="0" smtClean="0">
                <a:solidFill>
                  <a:prstClr val="black"/>
                </a:solidFill>
                <a:latin typeface="Arial" charset="0"/>
                <a:ea typeface="ＭＳ 明朝" pitchFamily="17" charset="-128"/>
                <a:cs typeface="Arial" charset="0"/>
              </a:rPr>
              <a:t>Tubular tissue</a:t>
            </a:r>
            <a:endParaRPr lang="ja-JP" altLang="en-US" b="0" dirty="0">
              <a:solidFill>
                <a:prstClr val="black"/>
              </a:solidFill>
              <a:latin typeface="Arial" charset="0"/>
              <a:ea typeface="ＭＳ 明朝" pitchFamily="17" charset="-128"/>
              <a:cs typeface="Arial" charset="0"/>
            </a:endParaRPr>
          </a:p>
        </p:txBody>
      </p:sp>
      <p:cxnSp>
        <p:nvCxnSpPr>
          <p:cNvPr id="1857" name="直線矢印コネクタ 72"/>
          <p:cNvCxnSpPr>
            <a:cxnSpLocks noChangeShapeType="1"/>
          </p:cNvCxnSpPr>
          <p:nvPr/>
        </p:nvCxnSpPr>
        <p:spPr bwMode="auto">
          <a:xfrm>
            <a:off x="20325378" y="18183960"/>
            <a:ext cx="216058" cy="754031"/>
          </a:xfrm>
          <a:prstGeom prst="straightConnector1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8" name="正方形/長方形 1857"/>
          <p:cNvSpPr/>
          <p:nvPr/>
        </p:nvSpPr>
        <p:spPr>
          <a:xfrm>
            <a:off x="16292296" y="15921866"/>
            <a:ext cx="10226744" cy="82258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Connection &amp; Circulation of tubular tissues</a:t>
            </a:r>
            <a:endParaRPr kumimoji="0" lang="ja-JP" alt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859" name="正方形/長方形 1858"/>
          <p:cNvSpPr/>
          <p:nvPr/>
        </p:nvSpPr>
        <p:spPr>
          <a:xfrm>
            <a:off x="5570826" y="15921866"/>
            <a:ext cx="9094182" cy="82258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Fabrication of multilayer tubular tissues</a:t>
            </a:r>
            <a:endParaRPr kumimoji="0" lang="ja-JP" alt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860" name="正方形/長方形 1859"/>
          <p:cNvSpPr/>
          <p:nvPr/>
        </p:nvSpPr>
        <p:spPr>
          <a:xfrm>
            <a:off x="7073822" y="9519556"/>
            <a:ext cx="8570300" cy="753441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Biomimetic</a:t>
            </a: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 3D tubular tissue models</a:t>
            </a:r>
            <a:endParaRPr kumimoji="0" lang="ja-JP" alt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861" name="図 4" descr="IMG_00363.JPG"/>
          <p:cNvPicPr>
            <a:picLocks/>
          </p:cNvPicPr>
          <p:nvPr/>
        </p:nvPicPr>
        <p:blipFill rotWithShape="1">
          <a:blip r:embed="rId39" cstate="print"/>
          <a:srcRect l="28653" t="6712" r="22495" b="9447"/>
          <a:stretch/>
        </p:blipFill>
        <p:spPr bwMode="auto">
          <a:xfrm>
            <a:off x="12907388" y="12124392"/>
            <a:ext cx="2736734" cy="287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2" name="下矢印 1861"/>
          <p:cNvSpPr/>
          <p:nvPr/>
        </p:nvSpPr>
        <p:spPr>
          <a:xfrm rot="16200000">
            <a:off x="12434691" y="13186256"/>
            <a:ext cx="665356" cy="872269"/>
          </a:xfrm>
          <a:prstGeom prst="downArrow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863" name="テキスト ボックス 37"/>
          <p:cNvSpPr txBox="1">
            <a:spLocks noChangeArrowheads="1"/>
          </p:cNvSpPr>
          <p:nvPr/>
        </p:nvSpPr>
        <p:spPr bwMode="auto">
          <a:xfrm>
            <a:off x="9162383" y="11713102"/>
            <a:ext cx="36009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73083" eaLnBrk="0" hangingPunct="0"/>
            <a:r>
              <a:rPr lang="en-US" altLang="ja-JP" sz="20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Arial" charset="0"/>
              </a:rPr>
              <a:t>Sheet-like multilayered tissue</a:t>
            </a:r>
            <a:endParaRPr lang="en-US" altLang="ja-JP" sz="3600" dirty="0">
              <a:solidFill>
                <a:srgbClr val="000000"/>
              </a:solidFill>
              <a:ea typeface="ＭＳ Ｐゴシック" panose="020B0600070205080204" pitchFamily="50" charset="-128"/>
              <a:cs typeface="Arial" charset="0"/>
            </a:endParaRPr>
          </a:p>
        </p:txBody>
      </p:sp>
      <p:sp>
        <p:nvSpPr>
          <p:cNvPr id="1864" name="テキスト ボックス 37"/>
          <p:cNvSpPr txBox="1">
            <a:spLocks noChangeArrowheads="1"/>
          </p:cNvSpPr>
          <p:nvPr/>
        </p:nvSpPr>
        <p:spPr bwMode="auto">
          <a:xfrm>
            <a:off x="13195465" y="11684908"/>
            <a:ext cx="230461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73083" eaLnBrk="0" hangingPunct="0"/>
            <a:r>
              <a:rPr lang="en-US" altLang="ja-JP" sz="2400" dirty="0" smtClean="0">
                <a:solidFill>
                  <a:srgbClr val="000000"/>
                </a:solidFill>
                <a:ea typeface="ＭＳ Ｐゴシック" panose="020B0600070205080204" pitchFamily="50" charset="-128"/>
                <a:cs typeface="Arial" charset="0"/>
              </a:rPr>
              <a:t>Tubular tissue</a:t>
            </a:r>
            <a:endParaRPr lang="en-US" altLang="ja-JP" sz="4000" dirty="0">
              <a:solidFill>
                <a:srgbClr val="000000"/>
              </a:solidFill>
              <a:ea typeface="ＭＳ Ｐゴシック" panose="020B0600070205080204" pitchFamily="50" charset="-128"/>
              <a:cs typeface="Arial" charset="0"/>
            </a:endParaRPr>
          </a:p>
        </p:txBody>
      </p:sp>
      <p:pic>
        <p:nvPicPr>
          <p:cNvPr id="1865" name="Picture 1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875" b="100000" l="0" r="74688"/>
                    </a14:imgEffect>
                  </a14:imgLayer>
                </a14:imgProps>
              </a:ext>
            </a:extLst>
          </a:blip>
          <a:srcRect r="24166"/>
          <a:stretch>
            <a:fillRect/>
          </a:stretch>
        </p:blipFill>
        <p:spPr bwMode="auto">
          <a:xfrm rot="16200000">
            <a:off x="11276928" y="9465803"/>
            <a:ext cx="1748513" cy="295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6" name="テキスト ボックス 1865"/>
          <p:cNvSpPr txBox="1"/>
          <p:nvPr/>
        </p:nvSpPr>
        <p:spPr>
          <a:xfrm>
            <a:off x="13051427" y="14523582"/>
            <a:ext cx="232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18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ja-JP" altLang="en-US" sz="18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mm</a:t>
            </a:r>
            <a:endParaRPr lang="ja-JP" altLang="en-US" sz="1800" dirty="0">
              <a:solidFill>
                <a:prstClr val="white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867" name="直線コネクタ 1866"/>
          <p:cNvCxnSpPr/>
          <p:nvPr/>
        </p:nvCxnSpPr>
        <p:spPr>
          <a:xfrm>
            <a:off x="13195465" y="14866324"/>
            <a:ext cx="576155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868" name="テキスト ボックス 1867"/>
          <p:cNvSpPr txBox="1"/>
          <p:nvPr/>
        </p:nvSpPr>
        <p:spPr>
          <a:xfrm>
            <a:off x="11611040" y="14514737"/>
            <a:ext cx="1080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18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lang="ja-JP" altLang="en-US" sz="18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800" dirty="0" smtClean="0">
                <a:solidFill>
                  <a:prstClr val="white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mm</a:t>
            </a:r>
            <a:endParaRPr lang="ja-JP" altLang="en-US" sz="1800" dirty="0">
              <a:solidFill>
                <a:prstClr val="white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cxnSp>
        <p:nvCxnSpPr>
          <p:cNvPr id="1869" name="直線コネクタ 1868"/>
          <p:cNvCxnSpPr/>
          <p:nvPr/>
        </p:nvCxnSpPr>
        <p:spPr>
          <a:xfrm>
            <a:off x="11827098" y="14866324"/>
            <a:ext cx="432116" cy="0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870" name="正方形/長方形 1869"/>
          <p:cNvSpPr/>
          <p:nvPr/>
        </p:nvSpPr>
        <p:spPr>
          <a:xfrm>
            <a:off x="24608232" y="21614844"/>
            <a:ext cx="1910809" cy="49745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58068" tIns="58068" rIns="58068" bIns="58068" anchor="ctr"/>
          <a:lstStyle/>
          <a:p>
            <a:pPr marL="0" marR="0" lvl="0" indent="0" algn="ctr" defTabSz="417308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Chemical </a:t>
            </a:r>
          </a:p>
          <a:p>
            <a:pPr marL="0" marR="0" lvl="0" indent="0" algn="ctr" defTabSz="417308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stimulation unit</a:t>
            </a:r>
          </a:p>
        </p:txBody>
      </p:sp>
      <p:sp>
        <p:nvSpPr>
          <p:cNvPr id="1871" name="テキスト ボックス 1870"/>
          <p:cNvSpPr txBox="1"/>
          <p:nvPr/>
        </p:nvSpPr>
        <p:spPr>
          <a:xfrm>
            <a:off x="23331171" y="21263688"/>
            <a:ext cx="834812" cy="369332"/>
          </a:xfrm>
          <a:prstGeom prst="rect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rPr>
              <a:t>Pump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872" name="正方形/長方形 1871"/>
          <p:cNvSpPr/>
          <p:nvPr/>
        </p:nvSpPr>
        <p:spPr>
          <a:xfrm>
            <a:off x="22489389" y="20798080"/>
            <a:ext cx="664694" cy="206532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PC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873" name="テキスト ボックス 1872"/>
          <p:cNvSpPr txBox="1"/>
          <p:nvPr/>
        </p:nvSpPr>
        <p:spPr>
          <a:xfrm>
            <a:off x="23387766" y="22513284"/>
            <a:ext cx="1436006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rPr>
              <a:t>Culture unit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anose="020B0600070205080204" pitchFamily="50" charset="-128"/>
              <a:cs typeface="Arial" pitchFamily="34" charset="0"/>
            </a:endParaRPr>
          </a:p>
        </p:txBody>
      </p:sp>
      <p:pic>
        <p:nvPicPr>
          <p:cNvPr id="1874" name="Picture 3" descr="G:\131012_Rhino図\131012_02.bmp"/>
          <p:cNvPicPr>
            <a:picLocks noChangeAspect="1" noChangeArrowheads="1"/>
          </p:cNvPicPr>
          <p:nvPr/>
        </p:nvPicPr>
        <p:blipFill>
          <a:blip r:embed="rId38" cstate="print"/>
          <a:srcRect l="22836" t="24478" r="41343" b="36716"/>
          <a:stretch>
            <a:fillRect/>
          </a:stretch>
        </p:blipFill>
        <p:spPr bwMode="auto">
          <a:xfrm>
            <a:off x="26591060" y="17708407"/>
            <a:ext cx="3096831" cy="2394905"/>
          </a:xfrm>
          <a:prstGeom prst="rect">
            <a:avLst/>
          </a:prstGeom>
          <a:noFill/>
        </p:spPr>
      </p:pic>
      <p:sp>
        <p:nvSpPr>
          <p:cNvPr id="1875" name="右矢印 1874"/>
          <p:cNvSpPr/>
          <p:nvPr/>
        </p:nvSpPr>
        <p:spPr bwMode="auto">
          <a:xfrm rot="840000">
            <a:off x="25498782" y="18766339"/>
            <a:ext cx="966166" cy="585286"/>
          </a:xfrm>
          <a:prstGeom prst="rightArrow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876" name="正方形/長方形 1875"/>
          <p:cNvSpPr/>
          <p:nvPr/>
        </p:nvSpPr>
        <p:spPr>
          <a:xfrm rot="20700000">
            <a:off x="27686845" y="18818105"/>
            <a:ext cx="995547" cy="338554"/>
          </a:xfrm>
          <a:prstGeom prst="rect">
            <a:avLst/>
          </a:prstGeom>
          <a:solidFill>
            <a:srgbClr val="FF66FF"/>
          </a:solidFill>
        </p:spPr>
        <p:txBody>
          <a:bodyPr wrap="square" rtlCol="0" anchor="ctr">
            <a:spAutoFit/>
          </a:bodyPr>
          <a:lstStyle/>
          <a:p>
            <a:pPr algn="ctr" defTabSz="4173083"/>
            <a:endParaRPr lang="ja-JP" altLang="en-US" sz="1600" b="1" dirty="0" smtClean="0">
              <a:solidFill>
                <a:srgbClr val="00FF00"/>
              </a:solidFill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877" name="正方形/長方形 1876"/>
          <p:cNvSpPr/>
          <p:nvPr/>
        </p:nvSpPr>
        <p:spPr>
          <a:xfrm>
            <a:off x="1688405" y="35023677"/>
            <a:ext cx="3502746" cy="1015310"/>
          </a:xfrm>
          <a:prstGeom prst="rect">
            <a:avLst/>
          </a:prstGeom>
          <a:solidFill>
            <a:sysClr val="window" lastClr="FFFFFF">
              <a:alpha val="6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878" name="テキスト ボックス 1877"/>
          <p:cNvSpPr txBox="1"/>
          <p:nvPr/>
        </p:nvSpPr>
        <p:spPr>
          <a:xfrm>
            <a:off x="1861742" y="35023677"/>
            <a:ext cx="3672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3</a:t>
            </a:r>
            <a:r>
              <a:rPr lang="ja-JP" altLang="en-US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mm in diameter </a:t>
            </a:r>
          </a:p>
          <a:p>
            <a:pPr defTabSz="4173083"/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5 mm in length</a:t>
            </a:r>
            <a:endParaRPr lang="ja-JP" altLang="en-US" sz="3200" dirty="0">
              <a:solidFill>
                <a:prstClr val="black"/>
              </a:solidFill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879" name="正方形/長方形 1878"/>
          <p:cNvSpPr/>
          <p:nvPr/>
        </p:nvSpPr>
        <p:spPr>
          <a:xfrm>
            <a:off x="6785745" y="10821974"/>
            <a:ext cx="360097" cy="23844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880" name="正方形/長方形 1879"/>
          <p:cNvSpPr/>
          <p:nvPr/>
        </p:nvSpPr>
        <p:spPr>
          <a:xfrm>
            <a:off x="6798147" y="11850199"/>
            <a:ext cx="203657" cy="23844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881" name="テキスト ボックス 1880"/>
          <p:cNvSpPr txBox="1"/>
          <p:nvPr/>
        </p:nvSpPr>
        <p:spPr>
          <a:xfrm>
            <a:off x="22821247" y="25805364"/>
            <a:ext cx="230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24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Sterilization  </a:t>
            </a:r>
          </a:p>
          <a:p>
            <a:pPr defTabSz="4173083"/>
            <a:r>
              <a:rPr lang="en-US" altLang="ja-JP" sz="2400" dirty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i</a:t>
            </a:r>
            <a:r>
              <a:rPr lang="en-US" altLang="ja-JP" sz="24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s available.</a:t>
            </a:r>
            <a:endParaRPr lang="en-US" altLang="ja-JP" sz="24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82" name="1 つの角を丸めた四角形 1881"/>
          <p:cNvSpPr/>
          <p:nvPr/>
        </p:nvSpPr>
        <p:spPr bwMode="auto">
          <a:xfrm flipH="1">
            <a:off x="18105584" y="31829398"/>
            <a:ext cx="11797863" cy="7881115"/>
          </a:xfrm>
          <a:prstGeom prst="round1Rect">
            <a:avLst>
              <a:gd name="adj" fmla="val 0"/>
            </a:avLst>
          </a:prstGeom>
          <a:noFill/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984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pitchFamily="50" charset="-128"/>
            </a:endParaRPr>
          </a:p>
        </p:txBody>
      </p:sp>
      <p:sp>
        <p:nvSpPr>
          <p:cNvPr id="1883" name="正方形/長方形 1882"/>
          <p:cNvSpPr/>
          <p:nvPr/>
        </p:nvSpPr>
        <p:spPr>
          <a:xfrm>
            <a:off x="17876232" y="31881326"/>
            <a:ext cx="447366" cy="433519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1884" name="Picture 7" descr="C:\Users\Yuka\Desktop\流す前.jpg"/>
          <p:cNvPicPr>
            <a:picLocks noChangeAspect="1" noChangeArrowheads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6763" t="14112" r="23281" b="40182"/>
          <a:stretch/>
        </p:blipFill>
        <p:spPr bwMode="auto">
          <a:xfrm>
            <a:off x="6681100" y="32910171"/>
            <a:ext cx="5683219" cy="3128816"/>
          </a:xfrm>
          <a:prstGeom prst="rect">
            <a:avLst/>
          </a:prstGeom>
          <a:noFill/>
        </p:spPr>
      </p:pic>
      <p:sp>
        <p:nvSpPr>
          <p:cNvPr id="1885" name="正方形/長方形 1884"/>
          <p:cNvSpPr/>
          <p:nvPr/>
        </p:nvSpPr>
        <p:spPr>
          <a:xfrm>
            <a:off x="6009564" y="31953896"/>
            <a:ext cx="6265681" cy="68489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Connection &amp; Circulation</a:t>
            </a:r>
            <a:endParaRPr kumimoji="0" lang="ja-JP" alt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86" name="右矢印 1885"/>
          <p:cNvSpPr/>
          <p:nvPr/>
        </p:nvSpPr>
        <p:spPr>
          <a:xfrm>
            <a:off x="11699091" y="34359000"/>
            <a:ext cx="1584425" cy="672525"/>
          </a:xfrm>
          <a:prstGeom prst="rightArrow">
            <a:avLst>
              <a:gd name="adj1" fmla="val 50000"/>
              <a:gd name="adj2" fmla="val 68552"/>
            </a:avLst>
          </a:prstGeom>
          <a:solidFill>
            <a:sysClr val="window" lastClr="FFFFFF"/>
          </a:solidFill>
          <a:ln w="635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FF00"/>
              </a:solidFill>
              <a:effectLst/>
              <a:uLnTx/>
              <a:uFillTx/>
              <a:ea typeface="ＭＳ Ｐゴシック" panose="020B0600070205080204" pitchFamily="50" charset="-128"/>
              <a:cs typeface="Arial" pitchFamily="34" charset="0"/>
            </a:endParaRPr>
          </a:p>
        </p:txBody>
      </p:sp>
      <p:grpSp>
        <p:nvGrpSpPr>
          <p:cNvPr id="1887" name="グループ化 143368"/>
          <p:cNvGrpSpPr/>
          <p:nvPr/>
        </p:nvGrpSpPr>
        <p:grpSpPr>
          <a:xfrm>
            <a:off x="19587571" y="31695057"/>
            <a:ext cx="7129913" cy="2954801"/>
            <a:chOff x="4067501" y="2323644"/>
            <a:chExt cx="7128792" cy="3103928"/>
          </a:xfrm>
        </p:grpSpPr>
        <p:graphicFrame>
          <p:nvGraphicFramePr>
            <p:cNvPr id="1888" name="グラフ 1887"/>
            <p:cNvGraphicFramePr/>
            <p:nvPr>
              <p:extLst>
                <p:ext uri="{D42A27DB-BD31-4B8C-83A1-F6EECF244321}">
                  <p14:modId xmlns:p14="http://schemas.microsoft.com/office/powerpoint/2010/main" val="3288771163"/>
                </p:ext>
              </p:extLst>
            </p:nvPr>
          </p:nvGraphicFramePr>
          <p:xfrm>
            <a:off x="4139509" y="2695155"/>
            <a:ext cx="7056784" cy="27324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4"/>
            </a:graphicData>
          </a:graphic>
        </p:graphicFrame>
        <p:cxnSp>
          <p:nvCxnSpPr>
            <p:cNvPr id="1889" name="直線コネクタ 1888"/>
            <p:cNvCxnSpPr/>
            <p:nvPr/>
          </p:nvCxnSpPr>
          <p:spPr>
            <a:xfrm>
              <a:off x="9540109" y="3415236"/>
              <a:ext cx="13648" cy="114947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890" name="直線コネクタ 1889"/>
            <p:cNvCxnSpPr/>
            <p:nvPr/>
          </p:nvCxnSpPr>
          <p:spPr>
            <a:xfrm>
              <a:off x="8748021" y="4711380"/>
              <a:ext cx="122413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891" name="テキスト ボックス 1890"/>
            <p:cNvSpPr txBox="1"/>
            <p:nvPr/>
          </p:nvSpPr>
          <p:spPr>
            <a:xfrm>
              <a:off x="8991859" y="4711380"/>
              <a:ext cx="764274" cy="387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2 sec 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1892" name="テキスト ボックス 1891"/>
            <p:cNvSpPr txBox="1"/>
            <p:nvPr/>
          </p:nvSpPr>
          <p:spPr>
            <a:xfrm>
              <a:off x="9128854" y="2898581"/>
              <a:ext cx="1995431" cy="614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300 Pa</a:t>
              </a:r>
              <a:endPara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sp>
          <p:nvSpPr>
            <p:cNvPr id="1893" name="正方形/長方形 1892"/>
            <p:cNvSpPr/>
            <p:nvPr/>
          </p:nvSpPr>
          <p:spPr>
            <a:xfrm>
              <a:off x="4146266" y="3762545"/>
              <a:ext cx="272955" cy="146031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198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894" name="正方形/長方形 1893"/>
            <p:cNvSpPr/>
            <p:nvPr/>
          </p:nvSpPr>
          <p:spPr>
            <a:xfrm>
              <a:off x="4067501" y="2695155"/>
              <a:ext cx="3772559" cy="2521289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198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1895" name="テキスト ボックス 1894"/>
            <p:cNvSpPr txBox="1"/>
            <p:nvPr/>
          </p:nvSpPr>
          <p:spPr>
            <a:xfrm>
              <a:off x="7191988" y="2695155"/>
              <a:ext cx="648072" cy="271580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6</a:t>
              </a:r>
            </a:p>
            <a:p>
              <a:pPr marL="0" marR="0" lvl="0" indent="0" algn="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endParaRPr>
            </a:p>
            <a:p>
              <a:pPr marL="0" marR="0" lvl="0" indent="0" algn="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4.5</a:t>
              </a:r>
            </a:p>
            <a:p>
              <a:pPr marL="0" marR="0" lvl="0" indent="0" algn="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endParaRPr>
            </a:p>
            <a:p>
              <a:pPr marL="0" marR="0" lvl="0" indent="0" algn="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3</a:t>
              </a:r>
            </a:p>
            <a:p>
              <a:pPr marL="0" marR="0" lvl="0" indent="0" algn="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endParaRPr>
            </a:p>
            <a:p>
              <a:pPr marL="0" marR="0" lvl="0" indent="0" algn="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1.5</a:t>
              </a:r>
            </a:p>
            <a:p>
              <a:pPr marL="0" marR="0" lvl="0" indent="0" algn="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endParaRPr>
            </a:p>
            <a:p>
              <a:pPr marL="0" marR="0" lvl="0" indent="0" algn="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0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  <p:cxnSp>
          <p:nvCxnSpPr>
            <p:cNvPr id="1896" name="直線コネクタ 1895"/>
            <p:cNvCxnSpPr/>
            <p:nvPr/>
          </p:nvCxnSpPr>
          <p:spPr>
            <a:xfrm>
              <a:off x="7840060" y="2839171"/>
              <a:ext cx="0" cy="2304256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sp>
          <p:nvSpPr>
            <p:cNvPr id="1897" name="テキスト ボックス 1896"/>
            <p:cNvSpPr txBox="1"/>
            <p:nvPr/>
          </p:nvSpPr>
          <p:spPr>
            <a:xfrm rot="16200000">
              <a:off x="5711983" y="3474425"/>
              <a:ext cx="2793928" cy="492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ja-JP" sz="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</a:endParaRPr>
            </a:p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Pressure[×10</a:t>
              </a:r>
              <a:r>
                <a:rPr kumimoji="0" lang="en-US" altLang="ja-JP" sz="20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2</a:t>
              </a:r>
              <a:r>
                <a:rPr kumimoji="0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itchFamily="34" charset="0"/>
                </a:rPr>
                <a:t>Pa]</a:t>
              </a:r>
              <a:endPara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endParaRPr>
            </a:p>
          </p:txBody>
        </p:sp>
      </p:grpSp>
      <p:sp>
        <p:nvSpPr>
          <p:cNvPr id="1898" name="角丸四角形 1897"/>
          <p:cNvSpPr/>
          <p:nvPr/>
        </p:nvSpPr>
        <p:spPr bwMode="auto">
          <a:xfrm>
            <a:off x="435806" y="31829399"/>
            <a:ext cx="5148171" cy="986292"/>
          </a:xfrm>
          <a:prstGeom prst="roundRect">
            <a:avLst/>
          </a:prstGeom>
          <a:solidFill>
            <a:srgbClr val="FF0000"/>
          </a:solidFill>
          <a:ln w="762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12" tIns="45655" rIns="91312" bIns="45655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39805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992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8064A2">
                      <a:satMod val="175000"/>
                      <a:alpha val="40000"/>
                    </a:srgbClr>
                  </a:glow>
                </a:effectLst>
                <a:uLnTx/>
                <a:uFillTx/>
                <a:ea typeface="ＭＳ Ｐゴシック" panose="020B0600070205080204" pitchFamily="50" charset="-128"/>
              </a:rPr>
              <a:t>Experiments</a:t>
            </a:r>
            <a:endParaRPr kumimoji="0" lang="ja-JP" altLang="en-US" sz="5992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srgbClr val="8064A2">
                    <a:satMod val="175000"/>
                    <a:alpha val="40000"/>
                  </a:srgbClr>
                </a:glow>
              </a:effectLst>
              <a:uLnTx/>
              <a:uFillTx/>
              <a:ea typeface="ＭＳ Ｐゴシック" panose="020B0600070205080204" pitchFamily="50" charset="-128"/>
            </a:endParaRPr>
          </a:p>
        </p:txBody>
      </p:sp>
      <p:sp>
        <p:nvSpPr>
          <p:cNvPr id="1899" name="正方形/長方形 1898"/>
          <p:cNvSpPr/>
          <p:nvPr/>
        </p:nvSpPr>
        <p:spPr>
          <a:xfrm>
            <a:off x="18152950" y="31980098"/>
            <a:ext cx="3396268" cy="684893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anose="020B0604020202020204" pitchFamily="34" charset="0"/>
              </a:rPr>
              <a:t>Evaluation</a:t>
            </a:r>
            <a:endParaRPr kumimoji="0" lang="ja-JP" altLang="en-US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00" name="下矢印 1899"/>
          <p:cNvSpPr/>
          <p:nvPr/>
        </p:nvSpPr>
        <p:spPr>
          <a:xfrm rot="3000000" flipV="1">
            <a:off x="22405500" y="37908133"/>
            <a:ext cx="1198012" cy="1813445"/>
          </a:xfrm>
          <a:prstGeom prst="downArrow">
            <a:avLst>
              <a:gd name="adj1" fmla="val 50000"/>
              <a:gd name="adj2" fmla="val 65441"/>
            </a:avLst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grpSp>
        <p:nvGrpSpPr>
          <p:cNvPr id="1901" name="グループ化 1900"/>
          <p:cNvGrpSpPr/>
          <p:nvPr/>
        </p:nvGrpSpPr>
        <p:grpSpPr>
          <a:xfrm>
            <a:off x="18148702" y="33496246"/>
            <a:ext cx="4202608" cy="2538785"/>
            <a:chOff x="6290448" y="1572062"/>
            <a:chExt cx="2028191" cy="1631171"/>
          </a:xfrm>
        </p:grpSpPr>
        <p:cxnSp>
          <p:nvCxnSpPr>
            <p:cNvPr id="1902" name="直線コネクタ 1901"/>
            <p:cNvCxnSpPr/>
            <p:nvPr/>
          </p:nvCxnSpPr>
          <p:spPr>
            <a:xfrm>
              <a:off x="6805764" y="1693997"/>
              <a:ext cx="0" cy="1236136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03" name="直線コネクタ 1902"/>
            <p:cNvCxnSpPr/>
            <p:nvPr/>
          </p:nvCxnSpPr>
          <p:spPr>
            <a:xfrm>
              <a:off x="6805764" y="2930133"/>
              <a:ext cx="1447259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04" name="直線コネクタ 1903"/>
            <p:cNvCxnSpPr/>
            <p:nvPr/>
          </p:nvCxnSpPr>
          <p:spPr>
            <a:xfrm>
              <a:off x="6833059" y="2011083"/>
              <a:ext cx="327312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1905" name="直線コネクタ 1904"/>
            <p:cNvCxnSpPr/>
            <p:nvPr/>
          </p:nvCxnSpPr>
          <p:spPr>
            <a:xfrm>
              <a:off x="6805764" y="2365925"/>
              <a:ext cx="29640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06" name="直線コネクタ 1905"/>
            <p:cNvCxnSpPr/>
            <p:nvPr/>
          </p:nvCxnSpPr>
          <p:spPr>
            <a:xfrm>
              <a:off x="7099756" y="1999866"/>
              <a:ext cx="0" cy="36605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07" name="直線コネクタ 1906"/>
            <p:cNvCxnSpPr/>
            <p:nvPr/>
          </p:nvCxnSpPr>
          <p:spPr>
            <a:xfrm>
              <a:off x="7099756" y="2012554"/>
              <a:ext cx="31281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08" name="直線コネクタ 1907"/>
            <p:cNvCxnSpPr/>
            <p:nvPr/>
          </p:nvCxnSpPr>
          <p:spPr>
            <a:xfrm>
              <a:off x="7412567" y="2012554"/>
              <a:ext cx="0" cy="35337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09" name="直線コネクタ 1908"/>
            <p:cNvCxnSpPr/>
            <p:nvPr/>
          </p:nvCxnSpPr>
          <p:spPr>
            <a:xfrm>
              <a:off x="7412567" y="2362515"/>
              <a:ext cx="304635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10" name="直線コネクタ 1909"/>
            <p:cNvCxnSpPr/>
            <p:nvPr/>
          </p:nvCxnSpPr>
          <p:spPr>
            <a:xfrm>
              <a:off x="7724871" y="2012555"/>
              <a:ext cx="0" cy="35337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11" name="直線コネクタ 1910"/>
            <p:cNvCxnSpPr/>
            <p:nvPr/>
          </p:nvCxnSpPr>
          <p:spPr>
            <a:xfrm>
              <a:off x="7721672" y="1999866"/>
              <a:ext cx="311096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12" name="直線コネクタ 1911"/>
            <p:cNvCxnSpPr/>
            <p:nvPr/>
          </p:nvCxnSpPr>
          <p:spPr>
            <a:xfrm>
              <a:off x="8035574" y="1997591"/>
              <a:ext cx="0" cy="36833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913" name="直線コネクタ 1912"/>
            <p:cNvCxnSpPr/>
            <p:nvPr/>
          </p:nvCxnSpPr>
          <p:spPr>
            <a:xfrm>
              <a:off x="8043233" y="2365926"/>
              <a:ext cx="228330" cy="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914" name="テキスト ボックス 1913"/>
            <p:cNvSpPr txBox="1"/>
            <p:nvPr/>
          </p:nvSpPr>
          <p:spPr>
            <a:xfrm>
              <a:off x="7204025" y="1657837"/>
              <a:ext cx="544627" cy="23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anose="020B0604020202020204" pitchFamily="34" charset="0"/>
                </a:rPr>
                <a:t>1 cycle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15" name="テキスト ボックス 1914"/>
            <p:cNvSpPr txBox="1"/>
            <p:nvPr/>
          </p:nvSpPr>
          <p:spPr>
            <a:xfrm>
              <a:off x="6718843" y="2494642"/>
              <a:ext cx="693723" cy="2570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anose="020B0604020202020204" pitchFamily="34" charset="0"/>
                </a:rPr>
                <a:t>1 sec</a:t>
              </a:r>
              <a:endPara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916" name="直線コネクタ 1915"/>
            <p:cNvCxnSpPr/>
            <p:nvPr/>
          </p:nvCxnSpPr>
          <p:spPr>
            <a:xfrm>
              <a:off x="7091977" y="1883422"/>
              <a:ext cx="656829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17" name="直線コネクタ 1916"/>
            <p:cNvCxnSpPr/>
            <p:nvPr/>
          </p:nvCxnSpPr>
          <p:spPr>
            <a:xfrm>
              <a:off x="7405850" y="2494642"/>
              <a:ext cx="354284" cy="156"/>
            </a:xfrm>
            <a:prstGeom prst="line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18" name="直線コネクタ 1917"/>
            <p:cNvCxnSpPr/>
            <p:nvPr/>
          </p:nvCxnSpPr>
          <p:spPr>
            <a:xfrm flipV="1">
              <a:off x="7099756" y="2494642"/>
              <a:ext cx="339595" cy="156"/>
            </a:xfrm>
            <a:prstGeom prst="lin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919" name="テキスト ボックス 1918"/>
            <p:cNvSpPr txBox="1"/>
            <p:nvPr/>
          </p:nvSpPr>
          <p:spPr>
            <a:xfrm>
              <a:off x="7412567" y="2486905"/>
              <a:ext cx="906072" cy="2570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anose="020B0604020202020204" pitchFamily="34" charset="0"/>
                </a:rPr>
                <a:t>1 sec</a:t>
              </a:r>
              <a:endPara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20" name="テキスト ボックス 1919"/>
            <p:cNvSpPr txBox="1"/>
            <p:nvPr/>
          </p:nvSpPr>
          <p:spPr>
            <a:xfrm>
              <a:off x="6434269" y="1856406"/>
              <a:ext cx="605215" cy="296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anose="020B0604020202020204" pitchFamily="34" charset="0"/>
                </a:rPr>
                <a:t>Max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21" name="テキスト ボックス 1920"/>
            <p:cNvSpPr txBox="1"/>
            <p:nvPr/>
          </p:nvSpPr>
          <p:spPr>
            <a:xfrm>
              <a:off x="6434269" y="2201539"/>
              <a:ext cx="516340" cy="296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anose="020B0604020202020204" pitchFamily="34" charset="0"/>
                </a:rPr>
                <a:t>Min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22" name="テキスト ボックス 1921"/>
            <p:cNvSpPr txBox="1"/>
            <p:nvPr/>
          </p:nvSpPr>
          <p:spPr>
            <a:xfrm rot="16200000">
              <a:off x="5655675" y="2206835"/>
              <a:ext cx="1462672" cy="193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anose="020B0604020202020204" pitchFamily="34" charset="0"/>
                </a:rPr>
                <a:t>Pump rotation rate</a:t>
              </a:r>
              <a:endPara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23" name="テキスト ボックス 1922"/>
            <p:cNvSpPr txBox="1"/>
            <p:nvPr/>
          </p:nvSpPr>
          <p:spPr>
            <a:xfrm>
              <a:off x="7185692" y="2946162"/>
              <a:ext cx="780708" cy="257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1730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panose="020B0600070205080204" pitchFamily="50" charset="-128"/>
                  <a:cs typeface="Arial" panose="020B0604020202020204" pitchFamily="34" charset="0"/>
                </a:rPr>
                <a:t>Time [sec]</a:t>
              </a:r>
              <a:endParaRPr kumimoji="0" lang="ja-JP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924" name="テキスト ボックス 1923"/>
          <p:cNvSpPr txBox="1"/>
          <p:nvPr/>
        </p:nvSpPr>
        <p:spPr>
          <a:xfrm>
            <a:off x="18213123" y="32892452"/>
            <a:ext cx="2170253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50" charset="-128"/>
                <a:cs typeface="Arial" pitchFamily="34" charset="0"/>
              </a:rPr>
              <a:t>Pulse flow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925" name="正方形/長方形 1924"/>
          <p:cNvSpPr/>
          <p:nvPr/>
        </p:nvSpPr>
        <p:spPr>
          <a:xfrm>
            <a:off x="18284455" y="36114595"/>
            <a:ext cx="2880773" cy="616935"/>
          </a:xfrm>
          <a:prstGeom prst="rect">
            <a:avLst/>
          </a:prstGeom>
          <a:solidFill>
            <a:srgbClr val="FFFF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926" name="正方形/長方形 1925"/>
          <p:cNvSpPr/>
          <p:nvPr/>
        </p:nvSpPr>
        <p:spPr>
          <a:xfrm>
            <a:off x="18338371" y="37942619"/>
            <a:ext cx="3572536" cy="156966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  Young’s modulus </a:t>
            </a:r>
          </a:p>
          <a:p>
            <a:pPr marL="0" marR="0" lvl="0" indent="0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  of</a:t>
            </a: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 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tubular tissues </a:t>
            </a:r>
          </a:p>
          <a:p>
            <a:pPr marL="0" marR="0" lvl="0" indent="0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      : 130±20 </a:t>
            </a:r>
            <a:r>
              <a:rPr kumimoji="0" lang="en-US" altLang="ja-JP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kPa</a:t>
            </a:r>
            <a:endParaRPr kumimoji="0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927" name="テキスト ボックス 1926"/>
          <p:cNvSpPr txBox="1"/>
          <p:nvPr/>
        </p:nvSpPr>
        <p:spPr>
          <a:xfrm>
            <a:off x="18504380" y="33376789"/>
            <a:ext cx="1254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20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[rpm]</a:t>
            </a:r>
            <a:endParaRPr lang="ja-JP" altLang="en-US" sz="24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928" name="テキスト ボックス 54"/>
          <p:cNvSpPr txBox="1">
            <a:spLocks noChangeArrowheads="1"/>
          </p:cNvSpPr>
          <p:nvPr/>
        </p:nvSpPr>
        <p:spPr bwMode="auto">
          <a:xfrm>
            <a:off x="22278471" y="38735648"/>
            <a:ext cx="1795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173083"/>
            <a:r>
              <a:rPr lang="en-US" altLang="ja-JP" sz="24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charset="0"/>
              </a:rPr>
              <a:t>Medium</a:t>
            </a:r>
            <a:endParaRPr lang="ja-JP" altLang="en-US" sz="2400" dirty="0">
              <a:solidFill>
                <a:prstClr val="black"/>
              </a:solidFill>
              <a:ea typeface="ＭＳ Ｐゴシック" panose="020B0600070205080204" pitchFamily="50" charset="-128"/>
              <a:cs typeface="Arial" charset="0"/>
            </a:endParaRPr>
          </a:p>
        </p:txBody>
      </p:sp>
      <p:cxnSp>
        <p:nvCxnSpPr>
          <p:cNvPr id="1929" name="直線コネクタ 1928"/>
          <p:cNvCxnSpPr/>
          <p:nvPr/>
        </p:nvCxnSpPr>
        <p:spPr>
          <a:xfrm>
            <a:off x="28439231" y="22881341"/>
            <a:ext cx="0" cy="94091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930" name="直線コネクタ 1929"/>
          <p:cNvCxnSpPr/>
          <p:nvPr/>
        </p:nvCxnSpPr>
        <p:spPr>
          <a:xfrm flipV="1">
            <a:off x="22899738" y="22858305"/>
            <a:ext cx="0" cy="4730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sp>
        <p:nvSpPr>
          <p:cNvPr id="1931" name="テキスト ボックス 1930"/>
          <p:cNvSpPr txBox="1"/>
          <p:nvPr/>
        </p:nvSpPr>
        <p:spPr>
          <a:xfrm>
            <a:off x="15212007" y="20358389"/>
            <a:ext cx="85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/>
            <a:r>
              <a:rPr lang="en-US" altLang="ja-JP" sz="3200" dirty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7</a:t>
            </a:r>
            <a:r>
              <a:rPr lang="en-US" altLang="ja-JP" sz="3200" dirty="0" smtClean="0">
                <a:solidFill>
                  <a:prstClr val="black"/>
                </a:solidFill>
                <a:ea typeface="Arial Unicode MS" pitchFamily="50" charset="-128"/>
                <a:cs typeface="Arial" panose="020B0604020202020204" pitchFamily="34" charset="0"/>
              </a:rPr>
              <a:t>)</a:t>
            </a:r>
            <a:endParaRPr lang="ja-JP" altLang="en-US" sz="3200" dirty="0">
              <a:solidFill>
                <a:prstClr val="black"/>
              </a:solidFill>
              <a:ea typeface="Arial Unicode MS" pitchFamily="50" charset="-128"/>
              <a:cs typeface="Arial" panose="020B0604020202020204" pitchFamily="34" charset="0"/>
            </a:endParaRPr>
          </a:p>
        </p:txBody>
      </p:sp>
      <p:cxnSp>
        <p:nvCxnSpPr>
          <p:cNvPr id="1932" name="直線矢印コネクタ 1931"/>
          <p:cNvCxnSpPr/>
          <p:nvPr/>
        </p:nvCxnSpPr>
        <p:spPr>
          <a:xfrm flipH="1">
            <a:off x="27577881" y="38320827"/>
            <a:ext cx="436530" cy="1"/>
          </a:xfrm>
          <a:prstGeom prst="straightConnector1">
            <a:avLst/>
          </a:prstGeom>
          <a:noFill/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1933" name="直線矢印コネクタ 1932"/>
          <p:cNvCxnSpPr/>
          <p:nvPr/>
        </p:nvCxnSpPr>
        <p:spPr>
          <a:xfrm flipH="1">
            <a:off x="27765932" y="38476769"/>
            <a:ext cx="304303" cy="228558"/>
          </a:xfrm>
          <a:prstGeom prst="straightConnector1">
            <a:avLst/>
          </a:prstGeom>
          <a:noFill/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1934" name="直線矢印コネクタ 1933"/>
          <p:cNvCxnSpPr/>
          <p:nvPr/>
        </p:nvCxnSpPr>
        <p:spPr>
          <a:xfrm flipH="1">
            <a:off x="28222577" y="38552003"/>
            <a:ext cx="13393" cy="352168"/>
          </a:xfrm>
          <a:prstGeom prst="straightConnector1">
            <a:avLst/>
          </a:prstGeom>
          <a:noFill/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1935" name="直線矢印コネクタ 1934"/>
          <p:cNvCxnSpPr>
            <a:endCxn id="1787" idx="0"/>
          </p:cNvCxnSpPr>
          <p:nvPr/>
        </p:nvCxnSpPr>
        <p:spPr>
          <a:xfrm flipV="1">
            <a:off x="28232600" y="37543569"/>
            <a:ext cx="0" cy="360465"/>
          </a:xfrm>
          <a:prstGeom prst="straightConnector1">
            <a:avLst/>
          </a:prstGeom>
          <a:noFill/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1936" name="直線矢印コネクタ 1935"/>
          <p:cNvCxnSpPr/>
          <p:nvPr/>
        </p:nvCxnSpPr>
        <p:spPr>
          <a:xfrm>
            <a:off x="28475959" y="38460713"/>
            <a:ext cx="261718" cy="222170"/>
          </a:xfrm>
          <a:prstGeom prst="straightConnector1">
            <a:avLst/>
          </a:prstGeom>
          <a:noFill/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cxnSp>
        <p:nvCxnSpPr>
          <p:cNvPr id="1937" name="直線矢印コネクタ 1936"/>
          <p:cNvCxnSpPr/>
          <p:nvPr/>
        </p:nvCxnSpPr>
        <p:spPr>
          <a:xfrm>
            <a:off x="28607112" y="38231590"/>
            <a:ext cx="336728" cy="0"/>
          </a:xfrm>
          <a:prstGeom prst="straightConnector1">
            <a:avLst/>
          </a:prstGeom>
          <a:noFill/>
          <a:ln w="3810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  <a:tailEnd type="arrow"/>
          </a:ln>
          <a:effectLst/>
        </p:spPr>
      </p:cxnSp>
      <p:sp>
        <p:nvSpPr>
          <p:cNvPr id="1938" name="正方形/長方形 1937"/>
          <p:cNvSpPr/>
          <p:nvPr/>
        </p:nvSpPr>
        <p:spPr>
          <a:xfrm>
            <a:off x="6672865" y="32920693"/>
            <a:ext cx="2088560" cy="4798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Arial" pitchFamily="34" charset="0"/>
              </a:rPr>
              <a:t>Before flow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939" name="テキスト ボックス 1938"/>
          <p:cNvSpPr txBox="1"/>
          <p:nvPr/>
        </p:nvSpPr>
        <p:spPr>
          <a:xfrm>
            <a:off x="18356474" y="36046046"/>
            <a:ext cx="4537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73083">
              <a:lnSpc>
                <a:spcPct val="150000"/>
              </a:lnSpc>
            </a:pP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Tubular tissue </a:t>
            </a:r>
          </a:p>
          <a:p>
            <a:pPr defTabSz="4173083"/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Thickness : 60 </a:t>
            </a:r>
            <a:r>
              <a:rPr lang="en-US" altLang="ja-JP" sz="3200" dirty="0" err="1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μm</a:t>
            </a:r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, </a:t>
            </a:r>
          </a:p>
          <a:p>
            <a:pPr defTabSz="4173083"/>
            <a:r>
              <a:rPr lang="en-US" altLang="ja-JP" sz="32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Stretch : 125 </a:t>
            </a:r>
            <a:r>
              <a:rPr lang="en-US" altLang="ja-JP" sz="3200" dirty="0" err="1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itchFamily="34" charset="0"/>
              </a:rPr>
              <a:t>μm</a:t>
            </a:r>
            <a:endParaRPr lang="ja-JP" altLang="en-US" sz="3200" dirty="0">
              <a:solidFill>
                <a:prstClr val="black"/>
              </a:solidFill>
              <a:ea typeface="ＭＳ Ｐゴシック" panose="020B0600070205080204" pitchFamily="50" charset="-128"/>
              <a:cs typeface="Arial" pitchFamily="34" charset="0"/>
            </a:endParaRPr>
          </a:p>
        </p:txBody>
      </p:sp>
      <p:sp>
        <p:nvSpPr>
          <p:cNvPr id="1940" name="正方形/長方形 1939"/>
          <p:cNvSpPr/>
          <p:nvPr/>
        </p:nvSpPr>
        <p:spPr>
          <a:xfrm>
            <a:off x="6857764" y="14112293"/>
            <a:ext cx="1944522" cy="4798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1730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8198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1941" name="正方形/長方形 1940"/>
          <p:cNvSpPr/>
          <p:nvPr/>
        </p:nvSpPr>
        <p:spPr>
          <a:xfrm>
            <a:off x="6818016" y="13769551"/>
            <a:ext cx="2416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173083"/>
            <a:r>
              <a:rPr lang="en-US" altLang="ja-JP" sz="18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S. S.. </a:t>
            </a:r>
            <a:r>
              <a:rPr lang="en-US" altLang="ja-JP" sz="1800" dirty="0" err="1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Bolz</a:t>
            </a:r>
            <a:r>
              <a:rPr lang="en-US" altLang="ja-JP" sz="18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 et al., </a:t>
            </a:r>
          </a:p>
          <a:p>
            <a:pPr defTabSz="4173083"/>
            <a:r>
              <a:rPr lang="en-US" altLang="ja-JP" sz="18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Lab on a chip </a:t>
            </a:r>
          </a:p>
          <a:p>
            <a:pPr defTabSz="4173083"/>
            <a:r>
              <a:rPr lang="en-US" altLang="ja-JP" sz="1800" dirty="0" smtClean="0">
                <a:solidFill>
                  <a:prstClr val="black"/>
                </a:solidFill>
                <a:ea typeface="ＭＳ Ｐゴシック" panose="020B0600070205080204" pitchFamily="50" charset="-128"/>
                <a:cs typeface="Arial" panose="020B0604020202020204" pitchFamily="34" charset="0"/>
              </a:rPr>
              <a:t>(2010)</a:t>
            </a:r>
            <a:endParaRPr lang="ja-JP" altLang="en-US" sz="1800" dirty="0">
              <a:solidFill>
                <a:prstClr val="black"/>
              </a:solidFill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98" name="Rectangle 7"/>
          <p:cNvSpPr>
            <a:spLocks noChangeArrowheads="1"/>
          </p:cNvSpPr>
          <p:nvPr/>
        </p:nvSpPr>
        <p:spPr bwMode="auto">
          <a:xfrm>
            <a:off x="603583" y="84608"/>
            <a:ext cx="28967225" cy="451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7459" tIns="43728" rIns="87459" bIns="43728">
            <a:spAutoFit/>
          </a:bodyPr>
          <a:lstStyle/>
          <a:p>
            <a:pPr algn="ctr"/>
            <a:r>
              <a:rPr lang="en-US" altLang="ja-JP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Circulatory </a:t>
            </a:r>
            <a:r>
              <a:rPr lang="en-US" altLang="ja-JP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Culture System for Multilayer-structured Tubular Tissues</a:t>
            </a:r>
            <a:r>
              <a:rPr lang="en-US" altLang="ja-JP" sz="8000" b="1" dirty="0"/>
              <a:t> </a:t>
            </a:r>
            <a:endParaRPr lang="en-US" altLang="ja-JP" sz="1400" b="1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  <a:p>
            <a:pPr algn="ctr" defTabSz="4127018">
              <a:defRPr/>
            </a:pPr>
            <a:endParaRPr lang="en-US" altLang="ja-JP" sz="1100" b="1" baseline="30000" dirty="0" smtClean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  <a:p>
            <a:pPr algn="ctr" defTabSz="4127018">
              <a:defRPr/>
            </a:pPr>
            <a:r>
              <a:rPr lang="en-US" altLang="ja-JP" sz="4000" b="1" baseline="30000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Yuka Yamagishi, </a:t>
            </a:r>
            <a:r>
              <a:rPr lang="en-US" altLang="ja-JP" sz="4000" b="1" baseline="30000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Taisuke Masuda, </a:t>
            </a:r>
            <a:r>
              <a:rPr lang="en-US" altLang="ja-JP" sz="4000" b="1" baseline="30000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Natsuki Takei, </a:t>
            </a:r>
            <a:r>
              <a:rPr lang="en-US" altLang="ja-JP" sz="4000" b="1" baseline="30000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2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Michiya Matsusaki,</a:t>
            </a:r>
          </a:p>
          <a:p>
            <a:pPr algn="ctr" defTabSz="4127018">
              <a:defRPr/>
            </a:pPr>
            <a:r>
              <a:rPr lang="en-US" altLang="ja-JP" sz="40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 </a:t>
            </a:r>
            <a:r>
              <a:rPr lang="en-US" altLang="ja-JP" sz="4000" b="1" baseline="30000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2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Mitsuru Akashi,  and </a:t>
            </a:r>
            <a:r>
              <a:rPr lang="en-US" altLang="ja-JP" sz="4000" b="1" baseline="30000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1</a:t>
            </a:r>
            <a:r>
              <a:rPr lang="en-US" altLang="ja-JP" sz="40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Fumihito Arai</a:t>
            </a:r>
          </a:p>
          <a:p>
            <a:pPr marL="742950" indent="-742950" algn="ctr" defTabSz="4127018">
              <a:buAutoNum type="arabicPeriod"/>
              <a:defRPr/>
            </a:pPr>
            <a:r>
              <a:rPr lang="en-US" altLang="ja-JP" sz="4000" b="1" dirty="0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Nagoya University, 2. Osaka University</a:t>
            </a:r>
            <a:endParaRPr lang="ja-JP" altLang="en-US" sz="4000" b="1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399" name="テキスト ボックス 157"/>
          <p:cNvSpPr txBox="1">
            <a:spLocks noChangeArrowheads="1"/>
          </p:cNvSpPr>
          <p:nvPr/>
        </p:nvSpPr>
        <p:spPr bwMode="auto">
          <a:xfrm>
            <a:off x="9553479" y="40593054"/>
            <a:ext cx="9209985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Acknowledgements</a:t>
            </a:r>
            <a:r>
              <a:rPr lang="ja-JP" alt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：</a:t>
            </a:r>
            <a:endParaRPr lang="en-US" altLang="ja-JP" sz="24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pPr algn="just"/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work is partially supported by Scientific Research</a:t>
            </a:r>
            <a:r>
              <a:rPr lang="ja-JP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Ministry of Education, Culture, Sports, Science and Technology (23106002) and the Nagoya University Global COE program for Education and Research of Micro-Nano Mechatronics.</a:t>
            </a:r>
          </a:p>
        </p:txBody>
      </p:sp>
      <p:pic>
        <p:nvPicPr>
          <p:cNvPr id="401" name="Picture 2" descr="C:\Users\Shinya Sakuma\Desktop\logo_A.gif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24707940" y="40757101"/>
            <a:ext cx="5424860" cy="1601056"/>
          </a:xfrm>
          <a:prstGeom prst="rect">
            <a:avLst/>
          </a:prstGeom>
          <a:noFill/>
        </p:spPr>
      </p:pic>
      <p:sp>
        <p:nvSpPr>
          <p:cNvPr id="395" name="テキスト ボックス 157"/>
          <p:cNvSpPr txBox="1">
            <a:spLocks noChangeArrowheads="1"/>
          </p:cNvSpPr>
          <p:nvPr/>
        </p:nvSpPr>
        <p:spPr bwMode="auto">
          <a:xfrm>
            <a:off x="18860251" y="40536987"/>
            <a:ext cx="561287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9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References</a:t>
            </a:r>
            <a:r>
              <a:rPr lang="ja-JP" altLang="en-US" sz="240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：</a:t>
            </a:r>
            <a:endParaRPr lang="en-US" altLang="ja-JP" sz="2400" dirty="0">
              <a:solidFill>
                <a:schemeClr val="bg1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  <a:p>
            <a:pPr algn="just"/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altLang="ja-JP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Yamagishi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Proceedings of </a:t>
            </a:r>
            <a:r>
              <a:rPr lang="en-US" altLang="ja-JP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microTAS</a:t>
            </a: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2013, pp. 2025-2027, </a:t>
            </a:r>
            <a:r>
              <a:rPr lang="en-US" altLang="ja-JP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-US" altLang="ja-JP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Yamagishi</a:t>
            </a:r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Proceedings of MHS 2013, P2-10, 2013.</a:t>
            </a:r>
            <a:endParaRPr lang="en-US" altLang="ja-JP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25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_MSゴシック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</TotalTime>
  <Words>669</Words>
  <Application>Microsoft Office PowerPoint</Application>
  <PresentationFormat>ユーザー設定</PresentationFormat>
  <Paragraphs>172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Arial Unicode MS</vt:lpstr>
      <vt:lpstr>ＭＳ Ｐゴシック</vt:lpstr>
      <vt:lpstr>ＭＳ ゴシック</vt:lpstr>
      <vt:lpstr>ＭＳ 明朝</vt:lpstr>
      <vt:lpstr>Arial</vt:lpstr>
      <vt:lpstr>Calibri</vt:lpstr>
      <vt:lpstr>Times New Roman</vt:lpstr>
      <vt:lpstr>Office テーマ</vt:lpstr>
      <vt:lpstr>数式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丸山央峰</dc:creator>
  <cp:lastModifiedBy>丸山央峰</cp:lastModifiedBy>
  <cp:revision>30</cp:revision>
  <cp:lastPrinted>2013-11-09T10:20:32Z</cp:lastPrinted>
  <dcterms:created xsi:type="dcterms:W3CDTF">2013-11-06T02:32:41Z</dcterms:created>
  <dcterms:modified xsi:type="dcterms:W3CDTF">2013-12-10T06:06:13Z</dcterms:modified>
</cp:coreProperties>
</file>